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49" r:id="rId2"/>
    <p:sldMasterId id="2147483651" r:id="rId3"/>
    <p:sldMasterId id="2147483652" r:id="rId4"/>
    <p:sldMasterId id="2147483653" r:id="rId5"/>
  </p:sldMasterIdLst>
  <p:handoutMasterIdLst>
    <p:handoutMasterId r:id="rId17"/>
  </p:handoutMasterIdLst>
  <p:sldIdLst>
    <p:sldId id="261" r:id="rId6"/>
    <p:sldId id="278" r:id="rId7"/>
    <p:sldId id="279" r:id="rId8"/>
    <p:sldId id="280" r:id="rId9"/>
    <p:sldId id="281" r:id="rId10"/>
    <p:sldId id="282" r:id="rId11"/>
    <p:sldId id="283" r:id="rId12"/>
    <p:sldId id="284" r:id="rId13"/>
    <p:sldId id="285" r:id="rId14"/>
    <p:sldId id="286" r:id="rId15"/>
    <p:sldId id="287" r:id="rId16"/>
  </p:sldIdLst>
  <p:sldSz cx="9144000" cy="6858000" type="screen4x3"/>
  <p:notesSz cx="6797675" cy="9928225"/>
  <p:defaultTextStyle>
    <a:defPPr>
      <a:defRPr lang="fr-FR"/>
    </a:defPPr>
    <a:lvl1pPr algn="l" rtl="0" fontAlgn="base">
      <a:spcBef>
        <a:spcPct val="0"/>
      </a:spcBef>
      <a:spcAft>
        <a:spcPct val="0"/>
      </a:spcAft>
      <a:defRPr sz="1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1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1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1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1600" kern="1200">
        <a:solidFill>
          <a:schemeClr val="tx1"/>
        </a:solidFill>
        <a:latin typeface="Arial" charset="0"/>
        <a:ea typeface="ＭＳ Ｐゴシック"/>
        <a:cs typeface="ＭＳ Ｐゴシック"/>
      </a:defRPr>
    </a:lvl5pPr>
    <a:lvl6pPr marL="2286000" algn="l" defTabSz="914400" rtl="0" eaLnBrk="1" latinLnBrk="0" hangingPunct="1">
      <a:defRPr sz="1600" kern="1200">
        <a:solidFill>
          <a:schemeClr val="tx1"/>
        </a:solidFill>
        <a:latin typeface="Arial" charset="0"/>
        <a:ea typeface="ＭＳ Ｐゴシック"/>
        <a:cs typeface="ＭＳ Ｐゴシック"/>
      </a:defRPr>
    </a:lvl6pPr>
    <a:lvl7pPr marL="2743200" algn="l" defTabSz="914400" rtl="0" eaLnBrk="1" latinLnBrk="0" hangingPunct="1">
      <a:defRPr sz="1600" kern="1200">
        <a:solidFill>
          <a:schemeClr val="tx1"/>
        </a:solidFill>
        <a:latin typeface="Arial" charset="0"/>
        <a:ea typeface="ＭＳ Ｐゴシック"/>
        <a:cs typeface="ＭＳ Ｐゴシック"/>
      </a:defRPr>
    </a:lvl7pPr>
    <a:lvl8pPr marL="3200400" algn="l" defTabSz="914400" rtl="0" eaLnBrk="1" latinLnBrk="0" hangingPunct="1">
      <a:defRPr sz="1600" kern="1200">
        <a:solidFill>
          <a:schemeClr val="tx1"/>
        </a:solidFill>
        <a:latin typeface="Arial" charset="0"/>
        <a:ea typeface="ＭＳ Ｐゴシック"/>
        <a:cs typeface="ＭＳ Ｐゴシック"/>
      </a:defRPr>
    </a:lvl8pPr>
    <a:lvl9pPr marL="3657600" algn="l" defTabSz="914400" rtl="0" eaLnBrk="1" latinLnBrk="0" hangingPunct="1">
      <a:defRPr sz="16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0903"/>
    <a:srgbClr val="0066FF"/>
    <a:srgbClr val="FF9933"/>
    <a:srgbClr val="00CCFF"/>
    <a:srgbClr val="00CC00"/>
    <a:srgbClr val="97BE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CACC22E7-3CD7-4E13-9E6C-6E9590FFF94D}" type="datetime1">
              <a:rPr lang="fr-FR"/>
              <a:pPr>
                <a:defRPr/>
              </a:pPr>
              <a:t>24/05/2013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CA1C7122-3EC7-49A2-82F8-03353C3E0983}" type="slidenum">
              <a:rPr lang="fr-FR"/>
              <a:pPr>
                <a:defRPr/>
              </a:pPr>
              <a:t>‹N°›</a:t>
            </a:fld>
            <a:endParaRPr lang="fr-FR"/>
          </a:p>
        </p:txBody>
      </p:sp>
    </p:spTree>
    <p:extLst>
      <p:ext uri="{BB962C8B-B14F-4D97-AF65-F5344CB8AC3E}">
        <p14:creationId xmlns:p14="http://schemas.microsoft.com/office/powerpoint/2010/main" xmlns="" val="2201416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95288" y="2060575"/>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68313" y="3832225"/>
            <a:ext cx="8229600" cy="96520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2060575"/>
            <a:ext cx="2074863" cy="2736850"/>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95288" y="2060575"/>
            <a:ext cx="6075362" cy="27368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68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288" y="2060575"/>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68313" y="3832225"/>
            <a:ext cx="8229600" cy="9652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2060575"/>
            <a:ext cx="2074863" cy="237807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95288" y="2060575"/>
            <a:ext cx="6075362" cy="2378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0" y="1371600"/>
            <a:ext cx="6778625"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412875"/>
            <a:ext cx="8229600" cy="45370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0" y="1371600"/>
            <a:ext cx="6778625"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412875"/>
            <a:ext cx="4038600" cy="4537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12875"/>
            <a:ext cx="4038600" cy="4537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0" y="1371600"/>
            <a:ext cx="6778625" cy="1143000"/>
          </a:xfrm>
          <a:prstGeom prst="rect">
            <a:avLst/>
          </a:prstGeom>
        </p:spPr>
        <p:txBody>
          <a:bodyPr/>
          <a:lstStyle/>
          <a:p>
            <a:r>
              <a:rPr lang="fr-FR" smtClean="0"/>
              <a:t>Cliquez et modifiez le titre</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0" y="1371600"/>
            <a:ext cx="6778625"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412875"/>
            <a:ext cx="8229600" cy="453707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975"/>
            <a:ext cx="2057400" cy="589597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53975"/>
            <a:ext cx="6019800" cy="589597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quarter" idx="1"/>
          </p:nvPr>
        </p:nvSpPr>
        <p:spPr>
          <a:xfrm>
            <a:off x="457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7200" y="3938588"/>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4648200" y="3938588"/>
            <a:ext cx="4038600" cy="21875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95288" y="2060575"/>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68313" y="3832225"/>
            <a:ext cx="4038600" cy="96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3832225"/>
            <a:ext cx="4038600" cy="96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1313" y="188913"/>
            <a:ext cx="2078037" cy="593725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88913"/>
            <a:ext cx="6081713" cy="59372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79388" y="6310313"/>
            <a:ext cx="4243387"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6310313"/>
            <a:ext cx="4244975"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188913"/>
            <a:ext cx="2159000" cy="648017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79388" y="188913"/>
            <a:ext cx="6329362" cy="64801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95288" y="2060575"/>
            <a:ext cx="8229600" cy="1143000"/>
          </a:xfrm>
          <a:prstGeom prst="rect">
            <a:avLst/>
          </a:prstGeom>
        </p:spPr>
        <p:txBody>
          <a:bodyPr/>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image" Target="../media/image8.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er 1"/>
          <p:cNvGrpSpPr>
            <a:grpSpLocks/>
          </p:cNvGrpSpPr>
          <p:nvPr userDrawn="1"/>
        </p:nvGrpSpPr>
        <p:grpSpPr bwMode="auto">
          <a:xfrm>
            <a:off x="36513" y="7938"/>
            <a:ext cx="9107487" cy="6837362"/>
            <a:chOff x="36513" y="7740"/>
            <a:chExt cx="9107486" cy="6837560"/>
          </a:xfrm>
        </p:grpSpPr>
        <p:pic>
          <p:nvPicPr>
            <p:cNvPr id="1027" name="GE.jpg"/>
            <p:cNvPicPr>
              <a:picLocks noChangeAspect="1"/>
            </p:cNvPicPr>
            <p:nvPr/>
          </p:nvPicPr>
          <p:blipFill>
            <a:blip r:embed="rId13" cstate="print"/>
            <a:srcRect/>
            <a:stretch>
              <a:fillRect/>
            </a:stretch>
          </p:blipFill>
          <p:spPr bwMode="auto">
            <a:xfrm>
              <a:off x="7991475" y="7740"/>
              <a:ext cx="1152524" cy="1186257"/>
            </a:xfrm>
            <a:prstGeom prst="rect">
              <a:avLst/>
            </a:prstGeom>
            <a:noFill/>
            <a:ln w="9525">
              <a:noFill/>
              <a:miter lim="800000"/>
              <a:headEnd/>
              <a:tailEnd/>
            </a:ln>
          </p:spPr>
        </p:pic>
        <p:pic>
          <p:nvPicPr>
            <p:cNvPr id="1028" name="Picture 15" descr="LogoCompletVertPP"/>
            <p:cNvPicPr>
              <a:picLocks noChangeAspect="1" noChangeArrowheads="1"/>
            </p:cNvPicPr>
            <p:nvPr/>
          </p:nvPicPr>
          <p:blipFill>
            <a:blip r:embed="rId14" cstate="print"/>
            <a:srcRect l="40231" t="10435" b="5217"/>
            <a:stretch>
              <a:fillRect/>
            </a:stretch>
          </p:blipFill>
          <p:spPr bwMode="auto">
            <a:xfrm>
              <a:off x="36513" y="36513"/>
              <a:ext cx="2193925" cy="1193800"/>
            </a:xfrm>
            <a:prstGeom prst="rect">
              <a:avLst/>
            </a:prstGeom>
            <a:noFill/>
            <a:ln w="9525">
              <a:noFill/>
              <a:miter lim="800000"/>
              <a:headEnd/>
              <a:tailEnd/>
            </a:ln>
          </p:spPr>
        </p:pic>
        <p:pic>
          <p:nvPicPr>
            <p:cNvPr id="1029" name="Picture 11" descr="ENS_Lyon"/>
            <p:cNvPicPr>
              <a:picLocks noChangeAspect="1" noChangeArrowheads="1"/>
            </p:cNvPicPr>
            <p:nvPr/>
          </p:nvPicPr>
          <p:blipFill>
            <a:blip r:embed="rId15" cstate="print"/>
            <a:srcRect t="16451" b="16451"/>
            <a:stretch>
              <a:fillRect/>
            </a:stretch>
          </p:blipFill>
          <p:spPr bwMode="auto">
            <a:xfrm>
              <a:off x="7812088" y="6588125"/>
              <a:ext cx="1128712" cy="257175"/>
            </a:xfrm>
            <a:prstGeom prst="rect">
              <a:avLst/>
            </a:prstGeom>
            <a:noFill/>
            <a:ln w="9525">
              <a:noFill/>
              <a:miter lim="800000"/>
              <a:headEnd/>
              <a:tailEnd/>
            </a:ln>
          </p:spPr>
        </p:pic>
        <p:pic>
          <p:nvPicPr>
            <p:cNvPr id="1030" name="Picture 12" descr="seul"/>
            <p:cNvPicPr>
              <a:picLocks noChangeAspect="1" noChangeArrowheads="1"/>
            </p:cNvPicPr>
            <p:nvPr/>
          </p:nvPicPr>
          <p:blipFill>
            <a:blip r:embed="rId16" cstate="print"/>
            <a:srcRect/>
            <a:stretch>
              <a:fillRect/>
            </a:stretch>
          </p:blipFill>
          <p:spPr bwMode="auto">
            <a:xfrm>
              <a:off x="107950" y="6597650"/>
              <a:ext cx="7872413" cy="21748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xStyles>
    <p:titleStyle>
      <a:lvl1pPr algn="l" rtl="0" eaLnBrk="0" fontAlgn="base" hangingPunct="0">
        <a:spcBef>
          <a:spcPct val="0"/>
        </a:spcBef>
        <a:spcAft>
          <a:spcPct val="0"/>
        </a:spcAft>
        <a:defRPr sz="5400">
          <a:solidFill>
            <a:srgbClr val="97BE0D"/>
          </a:solidFill>
          <a:latin typeface="+mj-lt"/>
          <a:ea typeface="+mj-ea"/>
          <a:cs typeface="+mj-cs"/>
        </a:defRPr>
      </a:lvl1pPr>
      <a:lvl2pPr algn="l" rtl="0" eaLnBrk="0" fontAlgn="base" hangingPunct="0">
        <a:spcBef>
          <a:spcPct val="0"/>
        </a:spcBef>
        <a:spcAft>
          <a:spcPct val="0"/>
        </a:spcAft>
        <a:defRPr sz="5400">
          <a:solidFill>
            <a:srgbClr val="97BE0D"/>
          </a:solidFill>
          <a:latin typeface="Arial" charset="0"/>
          <a:ea typeface="ＭＳ Ｐゴシック" charset="0"/>
          <a:cs typeface="ＭＳ Ｐゴシック" charset="0"/>
        </a:defRPr>
      </a:lvl2pPr>
      <a:lvl3pPr algn="l" rtl="0" eaLnBrk="0" fontAlgn="base" hangingPunct="0">
        <a:spcBef>
          <a:spcPct val="0"/>
        </a:spcBef>
        <a:spcAft>
          <a:spcPct val="0"/>
        </a:spcAft>
        <a:defRPr sz="5400">
          <a:solidFill>
            <a:srgbClr val="97BE0D"/>
          </a:solidFill>
          <a:latin typeface="Arial" charset="0"/>
          <a:ea typeface="ＭＳ Ｐゴシック" charset="0"/>
          <a:cs typeface="ＭＳ Ｐゴシック" charset="0"/>
        </a:defRPr>
      </a:lvl3pPr>
      <a:lvl4pPr algn="l" rtl="0" eaLnBrk="0" fontAlgn="base" hangingPunct="0">
        <a:spcBef>
          <a:spcPct val="0"/>
        </a:spcBef>
        <a:spcAft>
          <a:spcPct val="0"/>
        </a:spcAft>
        <a:defRPr sz="5400">
          <a:solidFill>
            <a:srgbClr val="97BE0D"/>
          </a:solidFill>
          <a:latin typeface="Arial" charset="0"/>
          <a:ea typeface="ＭＳ Ｐゴシック" charset="0"/>
          <a:cs typeface="ＭＳ Ｐゴシック" charset="0"/>
        </a:defRPr>
      </a:lvl4pPr>
      <a:lvl5pPr algn="l" rtl="0" eaLnBrk="0" fontAlgn="base" hangingPunct="0">
        <a:spcBef>
          <a:spcPct val="0"/>
        </a:spcBef>
        <a:spcAft>
          <a:spcPct val="0"/>
        </a:spcAft>
        <a:defRPr sz="5400">
          <a:solidFill>
            <a:srgbClr val="97BE0D"/>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5400">
          <a:solidFill>
            <a:srgbClr val="97BE0D"/>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5400">
          <a:solidFill>
            <a:srgbClr val="97BE0D"/>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5400">
          <a:solidFill>
            <a:srgbClr val="97BE0D"/>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5400">
          <a:solidFill>
            <a:srgbClr val="97BE0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tabLst>
          <a:tab pos="900113" algn="l"/>
        </a:tabLst>
        <a:defRPr sz="4400">
          <a:solidFill>
            <a:schemeClr val="tx1"/>
          </a:solidFill>
          <a:latin typeface="+mn-lt"/>
          <a:ea typeface="+mn-ea"/>
          <a:cs typeface="+mn-cs"/>
        </a:defRPr>
      </a:lvl1pPr>
      <a:lvl2pPr marL="244475" indent="-65088" algn="l" rtl="0" eaLnBrk="0" fontAlgn="base" hangingPunct="0">
        <a:spcBef>
          <a:spcPct val="20000"/>
        </a:spcBef>
        <a:spcAft>
          <a:spcPct val="0"/>
        </a:spcAft>
        <a:buFont typeface="Arial" charset="0"/>
        <a:tabLst>
          <a:tab pos="900113" algn="l"/>
        </a:tabLst>
        <a:defRPr sz="2800">
          <a:solidFill>
            <a:schemeClr val="tx1"/>
          </a:solidFill>
          <a:latin typeface="Calibri" charset="0"/>
          <a:ea typeface="+mn-ea"/>
          <a:cs typeface="ＭＳ Ｐゴシック"/>
        </a:defRPr>
      </a:lvl2pPr>
      <a:lvl3pPr marL="922338" indent="-7938" algn="l" rtl="0" eaLnBrk="0" fontAlgn="base" hangingPunct="0">
        <a:spcBef>
          <a:spcPct val="20000"/>
        </a:spcBef>
        <a:spcAft>
          <a:spcPct val="0"/>
        </a:spcAft>
        <a:buFont typeface="Arial" charset="0"/>
        <a:buChar char="•"/>
        <a:tabLst>
          <a:tab pos="900113" algn="l"/>
        </a:tabLst>
        <a:defRPr sz="2400">
          <a:solidFill>
            <a:schemeClr val="tx1"/>
          </a:solidFill>
          <a:latin typeface="Calibri" charset="0"/>
          <a:ea typeface="+mn-ea"/>
          <a:cs typeface="ＭＳ Ｐゴシック"/>
        </a:defRPr>
      </a:lvl3pPr>
      <a:lvl4pPr marL="1349375" indent="-26988" algn="l" rtl="0" eaLnBrk="0" fontAlgn="base" hangingPunct="0">
        <a:spcBef>
          <a:spcPct val="20000"/>
        </a:spcBef>
        <a:spcAft>
          <a:spcPct val="0"/>
        </a:spcAft>
        <a:buFont typeface="Arial" charset="0"/>
        <a:buChar char="–"/>
        <a:tabLst>
          <a:tab pos="900113" algn="l"/>
        </a:tabLst>
        <a:defRPr sz="2000">
          <a:solidFill>
            <a:schemeClr val="tx1"/>
          </a:solidFill>
          <a:latin typeface="Calibri" charset="0"/>
          <a:ea typeface="+mn-ea"/>
          <a:cs typeface="ＭＳ Ｐゴシック"/>
        </a:defRPr>
      </a:lvl4pPr>
      <a:lvl5pPr marL="1730375" indent="98425" algn="l" rtl="0" eaLnBrk="0" fontAlgn="base" hangingPunct="0">
        <a:spcBef>
          <a:spcPct val="20000"/>
        </a:spcBef>
        <a:spcAft>
          <a:spcPct val="0"/>
        </a:spcAft>
        <a:buFont typeface="Arial" charset="0"/>
        <a:tabLst>
          <a:tab pos="900113" algn="l"/>
        </a:tabLst>
        <a:defRPr sz="5400">
          <a:solidFill>
            <a:srgbClr val="00AFE6"/>
          </a:solidFill>
          <a:latin typeface="Calibri" charset="0"/>
          <a:ea typeface="+mn-ea"/>
          <a:cs typeface="ＭＳ Ｐゴシック"/>
        </a:defRPr>
      </a:lvl5pPr>
      <a:lvl6pPr marL="2187575" indent="98425" algn="l" rtl="0" eaLnBrk="1" fontAlgn="base" hangingPunct="1">
        <a:spcBef>
          <a:spcPct val="20000"/>
        </a:spcBef>
        <a:spcAft>
          <a:spcPct val="0"/>
        </a:spcAft>
        <a:buFont typeface="Arial" charset="0"/>
        <a:tabLst>
          <a:tab pos="900113" algn="l"/>
        </a:tabLst>
        <a:defRPr sz="5400">
          <a:solidFill>
            <a:srgbClr val="00AFE6"/>
          </a:solidFill>
          <a:latin typeface="Calibri" charset="0"/>
          <a:ea typeface="+mn-ea"/>
        </a:defRPr>
      </a:lvl6pPr>
      <a:lvl7pPr marL="2644775" indent="98425" algn="l" rtl="0" eaLnBrk="1" fontAlgn="base" hangingPunct="1">
        <a:spcBef>
          <a:spcPct val="20000"/>
        </a:spcBef>
        <a:spcAft>
          <a:spcPct val="0"/>
        </a:spcAft>
        <a:buFont typeface="Arial" charset="0"/>
        <a:tabLst>
          <a:tab pos="900113" algn="l"/>
        </a:tabLst>
        <a:defRPr sz="5400">
          <a:solidFill>
            <a:srgbClr val="00AFE6"/>
          </a:solidFill>
          <a:latin typeface="Calibri" charset="0"/>
          <a:ea typeface="+mn-ea"/>
        </a:defRPr>
      </a:lvl7pPr>
      <a:lvl8pPr marL="3101975" indent="98425" algn="l" rtl="0" eaLnBrk="1" fontAlgn="base" hangingPunct="1">
        <a:spcBef>
          <a:spcPct val="20000"/>
        </a:spcBef>
        <a:spcAft>
          <a:spcPct val="0"/>
        </a:spcAft>
        <a:buFont typeface="Arial" charset="0"/>
        <a:tabLst>
          <a:tab pos="900113" algn="l"/>
        </a:tabLst>
        <a:defRPr sz="5400">
          <a:solidFill>
            <a:srgbClr val="00AFE6"/>
          </a:solidFill>
          <a:latin typeface="Calibri" charset="0"/>
          <a:ea typeface="+mn-ea"/>
        </a:defRPr>
      </a:lvl8pPr>
      <a:lvl9pPr marL="3559175" indent="98425" algn="l" rtl="0" eaLnBrk="1" fontAlgn="base" hangingPunct="1">
        <a:spcBef>
          <a:spcPct val="20000"/>
        </a:spcBef>
        <a:spcAft>
          <a:spcPct val="0"/>
        </a:spcAft>
        <a:buFont typeface="Arial" charset="0"/>
        <a:tabLst>
          <a:tab pos="900113" algn="l"/>
        </a:tabLst>
        <a:defRPr sz="5400">
          <a:solidFill>
            <a:srgbClr val="00AFE6"/>
          </a:solidFill>
          <a:latin typeface="Calibri"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pied de page 4"/>
          <p:cNvSpPr txBox="1">
            <a:spLocks noGrp="1"/>
          </p:cNvSpPr>
          <p:nvPr/>
        </p:nvSpPr>
        <p:spPr bwMode="auto">
          <a:xfrm>
            <a:off x="7858125" y="6500813"/>
            <a:ext cx="1285875" cy="285750"/>
          </a:xfrm>
          <a:prstGeom prst="rect">
            <a:avLst/>
          </a:prstGeom>
          <a:no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fr-FR" sz="1200" smtClean="0">
              <a:solidFill>
                <a:srgbClr val="898989"/>
              </a:solidFill>
            </a:endParaRPr>
          </a:p>
        </p:txBody>
      </p:sp>
      <p:sp>
        <p:nvSpPr>
          <p:cNvPr id="13315" name="Rectangle 13"/>
          <p:cNvSpPr>
            <a:spLocks noGrp="1" noChangeArrowheads="1"/>
          </p:cNvSpPr>
          <p:nvPr>
            <p:ph type="title"/>
          </p:nvPr>
        </p:nvSpPr>
        <p:spPr bwMode="auto">
          <a:xfrm>
            <a:off x="395288" y="2060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Titrage de niveau 1</a:t>
            </a:r>
          </a:p>
        </p:txBody>
      </p:sp>
      <p:sp>
        <p:nvSpPr>
          <p:cNvPr id="13316" name="Rectangle 14"/>
          <p:cNvSpPr>
            <a:spLocks noGrp="1" noChangeArrowheads="1"/>
          </p:cNvSpPr>
          <p:nvPr>
            <p:ph type="body" idx="1"/>
          </p:nvPr>
        </p:nvSpPr>
        <p:spPr bwMode="auto">
          <a:xfrm>
            <a:off x="468313" y="3573463"/>
            <a:ext cx="82296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Sous titre de niveau 2</a:t>
            </a:r>
          </a:p>
        </p:txBody>
      </p:sp>
      <p:pic>
        <p:nvPicPr>
          <p:cNvPr id="13317" name="Picture 15" descr="LogoCompletVertPP"/>
          <p:cNvPicPr>
            <a:picLocks noChangeAspect="1" noChangeArrowheads="1"/>
          </p:cNvPicPr>
          <p:nvPr/>
        </p:nvPicPr>
        <p:blipFill>
          <a:blip r:embed="rId13" cstate="print"/>
          <a:srcRect/>
          <a:stretch>
            <a:fillRect/>
          </a:stretch>
        </p:blipFill>
        <p:spPr bwMode="auto">
          <a:xfrm>
            <a:off x="0" y="-3175"/>
            <a:ext cx="3671888" cy="1416050"/>
          </a:xfrm>
          <a:prstGeom prst="rect">
            <a:avLst/>
          </a:prstGeom>
          <a:noFill/>
          <a:ln w="9525">
            <a:noFill/>
            <a:miter lim="800000"/>
            <a:headEnd/>
            <a:tailEnd/>
          </a:ln>
        </p:spPr>
      </p:pic>
      <p:pic>
        <p:nvPicPr>
          <p:cNvPr id="13318" name="Picture 8" descr="ENS_Lyon"/>
          <p:cNvPicPr>
            <a:picLocks noChangeAspect="1" noChangeArrowheads="1"/>
          </p:cNvPicPr>
          <p:nvPr/>
        </p:nvPicPr>
        <p:blipFill>
          <a:blip r:embed="rId14" cstate="print"/>
          <a:srcRect/>
          <a:stretch>
            <a:fillRect/>
          </a:stretch>
        </p:blipFill>
        <p:spPr bwMode="auto">
          <a:xfrm>
            <a:off x="7812088" y="6453188"/>
            <a:ext cx="1128712"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l" rtl="0" eaLnBrk="0" fontAlgn="base" hangingPunct="0">
        <a:spcBef>
          <a:spcPct val="0"/>
        </a:spcBef>
        <a:spcAft>
          <a:spcPct val="0"/>
        </a:spcAft>
        <a:defRPr sz="6600">
          <a:solidFill>
            <a:srgbClr val="97BE0D"/>
          </a:solidFill>
          <a:latin typeface="+mj-lt"/>
          <a:ea typeface="ＭＳ Ｐゴシック" charset="0"/>
          <a:cs typeface="ＭＳ Ｐゴシック" charset="0"/>
        </a:defRPr>
      </a:lvl1pPr>
      <a:lvl2pPr algn="l" rtl="0" eaLnBrk="0" fontAlgn="base" hangingPunct="0">
        <a:spcBef>
          <a:spcPct val="0"/>
        </a:spcBef>
        <a:spcAft>
          <a:spcPct val="0"/>
        </a:spcAft>
        <a:defRPr sz="6600">
          <a:solidFill>
            <a:srgbClr val="97BE0D"/>
          </a:solidFill>
          <a:latin typeface="Arial" charset="0"/>
          <a:ea typeface="ＭＳ Ｐゴシック" charset="0"/>
          <a:cs typeface="ＭＳ Ｐゴシック" charset="0"/>
        </a:defRPr>
      </a:lvl2pPr>
      <a:lvl3pPr algn="l" rtl="0" eaLnBrk="0" fontAlgn="base" hangingPunct="0">
        <a:spcBef>
          <a:spcPct val="0"/>
        </a:spcBef>
        <a:spcAft>
          <a:spcPct val="0"/>
        </a:spcAft>
        <a:defRPr sz="6600">
          <a:solidFill>
            <a:srgbClr val="97BE0D"/>
          </a:solidFill>
          <a:latin typeface="Arial" charset="0"/>
          <a:ea typeface="ＭＳ Ｐゴシック" charset="0"/>
          <a:cs typeface="ＭＳ Ｐゴシック" charset="0"/>
        </a:defRPr>
      </a:lvl3pPr>
      <a:lvl4pPr algn="l" rtl="0" eaLnBrk="0" fontAlgn="base" hangingPunct="0">
        <a:spcBef>
          <a:spcPct val="0"/>
        </a:spcBef>
        <a:spcAft>
          <a:spcPct val="0"/>
        </a:spcAft>
        <a:defRPr sz="6600">
          <a:solidFill>
            <a:srgbClr val="97BE0D"/>
          </a:solidFill>
          <a:latin typeface="Arial" charset="0"/>
          <a:ea typeface="ＭＳ Ｐゴシック" charset="0"/>
          <a:cs typeface="ＭＳ Ｐゴシック" charset="0"/>
        </a:defRPr>
      </a:lvl4pPr>
      <a:lvl5pPr algn="l" rtl="0" eaLnBrk="0" fontAlgn="base" hangingPunct="0">
        <a:spcBef>
          <a:spcPct val="0"/>
        </a:spcBef>
        <a:spcAft>
          <a:spcPct val="0"/>
        </a:spcAft>
        <a:defRPr sz="6600">
          <a:solidFill>
            <a:srgbClr val="97BE0D"/>
          </a:solidFill>
          <a:latin typeface="Arial" charset="0"/>
          <a:ea typeface="ＭＳ Ｐゴシック" charset="0"/>
          <a:cs typeface="ＭＳ Ｐゴシック" charset="0"/>
        </a:defRPr>
      </a:lvl5pPr>
      <a:lvl6pPr marL="457200" algn="l" rtl="0" fontAlgn="base">
        <a:spcBef>
          <a:spcPct val="0"/>
        </a:spcBef>
        <a:spcAft>
          <a:spcPct val="0"/>
        </a:spcAft>
        <a:defRPr sz="6600">
          <a:solidFill>
            <a:srgbClr val="97BE0D"/>
          </a:solidFill>
          <a:latin typeface="Arial" charset="0"/>
        </a:defRPr>
      </a:lvl6pPr>
      <a:lvl7pPr marL="914400" algn="l" rtl="0" fontAlgn="base">
        <a:spcBef>
          <a:spcPct val="0"/>
        </a:spcBef>
        <a:spcAft>
          <a:spcPct val="0"/>
        </a:spcAft>
        <a:defRPr sz="6600">
          <a:solidFill>
            <a:srgbClr val="97BE0D"/>
          </a:solidFill>
          <a:latin typeface="Arial" charset="0"/>
        </a:defRPr>
      </a:lvl7pPr>
      <a:lvl8pPr marL="1371600" algn="l" rtl="0" fontAlgn="base">
        <a:spcBef>
          <a:spcPct val="0"/>
        </a:spcBef>
        <a:spcAft>
          <a:spcPct val="0"/>
        </a:spcAft>
        <a:defRPr sz="6600">
          <a:solidFill>
            <a:srgbClr val="97BE0D"/>
          </a:solidFill>
          <a:latin typeface="Arial" charset="0"/>
        </a:defRPr>
      </a:lvl8pPr>
      <a:lvl9pPr marL="1828800" algn="l" rtl="0" fontAlgn="base">
        <a:spcBef>
          <a:spcPct val="0"/>
        </a:spcBef>
        <a:spcAft>
          <a:spcPct val="0"/>
        </a:spcAft>
        <a:defRPr sz="6600">
          <a:solidFill>
            <a:srgbClr val="97BE0D"/>
          </a:solidFill>
          <a:latin typeface="Arial" charset="0"/>
        </a:defRPr>
      </a:lvl9pPr>
    </p:titleStyle>
    <p:bodyStyle>
      <a:lvl1pPr marL="342900" indent="-342900" algn="l" rtl="0" eaLnBrk="0" fontAlgn="base" hangingPunct="0">
        <a:spcBef>
          <a:spcPct val="20000"/>
        </a:spcBef>
        <a:spcAft>
          <a:spcPct val="0"/>
        </a:spcAft>
        <a:buFont typeface="Arial" charset="0"/>
        <a:defRPr sz="5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10" descr="LogoVertPP"/>
          <p:cNvPicPr>
            <a:picLocks noChangeAspect="1" noChangeArrowheads="1"/>
          </p:cNvPicPr>
          <p:nvPr/>
        </p:nvPicPr>
        <p:blipFill>
          <a:blip r:embed="rId16" cstate="print"/>
          <a:srcRect/>
          <a:stretch>
            <a:fillRect/>
          </a:stretch>
        </p:blipFill>
        <p:spPr bwMode="auto">
          <a:xfrm>
            <a:off x="8027988" y="6048375"/>
            <a:ext cx="1074737" cy="760413"/>
          </a:xfrm>
          <a:prstGeom prst="rect">
            <a:avLst/>
          </a:prstGeom>
          <a:noFill/>
          <a:ln w="9525">
            <a:noFill/>
            <a:miter lim="800000"/>
            <a:headEnd/>
            <a:tailEnd/>
          </a:ln>
        </p:spPr>
      </p:pic>
      <p:pic>
        <p:nvPicPr>
          <p:cNvPr id="25603" name="Picture 15"/>
          <p:cNvPicPr>
            <a:picLocks noChangeAspect="1" noChangeArrowheads="1"/>
          </p:cNvPicPr>
          <p:nvPr/>
        </p:nvPicPr>
        <p:blipFill>
          <a:blip r:embed="rId17" cstate="print"/>
          <a:srcRect l="61258" t="12727" r="15314" b="12727"/>
          <a:stretch>
            <a:fillRect/>
          </a:stretch>
        </p:blipFill>
        <p:spPr bwMode="auto">
          <a:xfrm>
            <a:off x="36513" y="36513"/>
            <a:ext cx="565150"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 id="2147483679" r:id="rId12"/>
    <p:sldLayoutId id="2147483678" r:id="rId13"/>
    <p:sldLayoutId id="2147483713" r:id="rId14"/>
  </p:sldLayoutIdLst>
  <p:txStyles>
    <p:titleStyle>
      <a:lvl1pPr algn="l" rtl="0" eaLnBrk="0" fontAlgn="base" hangingPunct="0">
        <a:spcBef>
          <a:spcPct val="0"/>
        </a:spcBef>
        <a:spcAft>
          <a:spcPct val="0"/>
        </a:spcAft>
        <a:defRPr sz="48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800">
          <a:solidFill>
            <a:schemeClr val="tx1"/>
          </a:solidFill>
          <a:latin typeface="Arial" charset="0"/>
        </a:defRPr>
      </a:lvl6pPr>
      <a:lvl7pPr marL="914400" algn="l" rtl="0" fontAlgn="base">
        <a:spcBef>
          <a:spcPct val="0"/>
        </a:spcBef>
        <a:spcAft>
          <a:spcPct val="0"/>
        </a:spcAft>
        <a:defRPr sz="4800">
          <a:solidFill>
            <a:schemeClr val="tx1"/>
          </a:solidFill>
          <a:latin typeface="Arial" charset="0"/>
        </a:defRPr>
      </a:lvl7pPr>
      <a:lvl8pPr marL="1371600" algn="l" rtl="0" fontAlgn="base">
        <a:spcBef>
          <a:spcPct val="0"/>
        </a:spcBef>
        <a:spcAft>
          <a:spcPct val="0"/>
        </a:spcAft>
        <a:defRPr sz="4800">
          <a:solidFill>
            <a:schemeClr val="tx1"/>
          </a:solidFill>
          <a:latin typeface="Arial" charset="0"/>
        </a:defRPr>
      </a:lvl8pPr>
      <a:lvl9pPr marL="1828800" algn="l" rtl="0" fontAlgn="base">
        <a:spcBef>
          <a:spcPct val="0"/>
        </a:spcBef>
        <a:spcAft>
          <a:spcPct val="0"/>
        </a:spcAft>
        <a:defRPr sz="4800">
          <a:solidFill>
            <a:schemeClr val="tx1"/>
          </a:solidFill>
          <a:latin typeface="Arial" charset="0"/>
        </a:defRPr>
      </a:lvl9pPr>
    </p:titleStyle>
    <p:bodyStyle>
      <a:lvl1pPr marL="447675" indent="-447675" algn="l" rtl="0" eaLnBrk="0" fontAlgn="base" hangingPunct="0">
        <a:spcBef>
          <a:spcPts val="1000"/>
        </a:spcBef>
        <a:spcAft>
          <a:spcPts val="1000"/>
        </a:spcAft>
        <a:buBlip>
          <a:blip r:embed="rId18"/>
        </a:buBlip>
        <a:defRPr sz="2800">
          <a:solidFill>
            <a:srgbClr val="48484B"/>
          </a:solidFill>
          <a:latin typeface="+mn-lt"/>
          <a:ea typeface="ＭＳ Ｐゴシック" charset="0"/>
          <a:cs typeface="ＭＳ Ｐゴシック" charset="0"/>
        </a:defRPr>
      </a:lvl1pPr>
      <a:lvl2pPr marL="985838" indent="-269875" algn="l" rtl="0" eaLnBrk="0" fontAlgn="base" hangingPunct="0">
        <a:spcBef>
          <a:spcPts val="1000"/>
        </a:spcBef>
        <a:spcAft>
          <a:spcPts val="1000"/>
        </a:spcAft>
        <a:buBlip>
          <a:blip r:embed="rId18"/>
        </a:buBlip>
        <a:defRPr sz="2400">
          <a:solidFill>
            <a:srgbClr val="48484B"/>
          </a:solidFill>
          <a:latin typeface="+mn-lt"/>
          <a:ea typeface="ＭＳ Ｐゴシック" charset="-128"/>
          <a:cs typeface="ＭＳ Ｐゴシック"/>
        </a:defRPr>
      </a:lvl2pPr>
      <a:lvl3pPr marL="1617663" indent="-368300" algn="l" rtl="0" eaLnBrk="0" fontAlgn="base" hangingPunct="0">
        <a:spcBef>
          <a:spcPts val="1000"/>
        </a:spcBef>
        <a:spcAft>
          <a:spcPts val="1000"/>
        </a:spcAft>
        <a:buBlip>
          <a:blip r:embed="rId18"/>
        </a:buBlip>
        <a:defRPr sz="2200">
          <a:solidFill>
            <a:srgbClr val="48484B"/>
          </a:solidFill>
          <a:latin typeface="+mn-lt"/>
          <a:ea typeface="ＭＳ Ｐゴシック" charset="-128"/>
          <a:cs typeface="ＭＳ Ｐゴシック"/>
        </a:defRPr>
      </a:lvl3pPr>
      <a:lvl4pPr marL="2165350" indent="-273050" algn="l" rtl="0" eaLnBrk="0" fontAlgn="base" hangingPunct="0">
        <a:spcBef>
          <a:spcPts val="300"/>
        </a:spcBef>
        <a:spcAft>
          <a:spcPts val="500"/>
        </a:spcAft>
        <a:buBlip>
          <a:blip r:embed="rId19"/>
        </a:buBlip>
        <a:defRPr sz="2000">
          <a:solidFill>
            <a:srgbClr val="48484B"/>
          </a:solidFill>
          <a:latin typeface="+mn-lt"/>
          <a:ea typeface="ＭＳ Ｐゴシック" charset="-128"/>
          <a:cs typeface="ＭＳ Ｐゴシック"/>
        </a:defRPr>
      </a:lvl4pPr>
      <a:lvl5pPr marL="2606675" indent="-228600" algn="l" rtl="0" eaLnBrk="0" fontAlgn="base" hangingPunct="0">
        <a:spcBef>
          <a:spcPts val="300"/>
        </a:spcBef>
        <a:spcAft>
          <a:spcPts val="500"/>
        </a:spcAft>
        <a:buBlip>
          <a:blip r:embed="rId19"/>
        </a:buBlip>
        <a:defRPr sz="2000">
          <a:solidFill>
            <a:srgbClr val="48484B"/>
          </a:solidFill>
          <a:latin typeface="+mn-lt"/>
          <a:ea typeface="ＭＳ Ｐゴシック" charset="-128"/>
          <a:cs typeface="ＭＳ Ｐゴシック"/>
        </a:defRPr>
      </a:lvl5pPr>
      <a:lvl6pPr marL="3376613" indent="-228600" algn="l" rtl="0" fontAlgn="base">
        <a:lnSpc>
          <a:spcPct val="25000"/>
        </a:lnSpc>
        <a:spcBef>
          <a:spcPts val="2000"/>
        </a:spcBef>
        <a:spcAft>
          <a:spcPts val="2000"/>
        </a:spcAft>
        <a:buBlip>
          <a:blip r:embed="rId20"/>
        </a:buBlip>
        <a:defRPr sz="2000">
          <a:solidFill>
            <a:srgbClr val="48484B"/>
          </a:solidFill>
          <a:latin typeface="+mn-lt"/>
          <a:ea typeface="ＭＳ Ｐゴシック" charset="-128"/>
        </a:defRPr>
      </a:lvl6pPr>
      <a:lvl7pPr marL="3833813" indent="-228600" algn="l" rtl="0" fontAlgn="base">
        <a:lnSpc>
          <a:spcPct val="25000"/>
        </a:lnSpc>
        <a:spcBef>
          <a:spcPts val="2000"/>
        </a:spcBef>
        <a:spcAft>
          <a:spcPts val="2000"/>
        </a:spcAft>
        <a:buBlip>
          <a:blip r:embed="rId20"/>
        </a:buBlip>
        <a:defRPr sz="2000">
          <a:solidFill>
            <a:srgbClr val="48484B"/>
          </a:solidFill>
          <a:latin typeface="+mn-lt"/>
          <a:ea typeface="ＭＳ Ｐゴシック" charset="-128"/>
        </a:defRPr>
      </a:lvl7pPr>
      <a:lvl8pPr marL="4291013" indent="-228600" algn="l" rtl="0" fontAlgn="base">
        <a:lnSpc>
          <a:spcPct val="25000"/>
        </a:lnSpc>
        <a:spcBef>
          <a:spcPts val="2000"/>
        </a:spcBef>
        <a:spcAft>
          <a:spcPts val="2000"/>
        </a:spcAft>
        <a:buBlip>
          <a:blip r:embed="rId20"/>
        </a:buBlip>
        <a:defRPr sz="2000">
          <a:solidFill>
            <a:srgbClr val="48484B"/>
          </a:solidFill>
          <a:latin typeface="+mn-lt"/>
          <a:ea typeface="ＭＳ Ｐゴシック" charset="-128"/>
        </a:defRPr>
      </a:lvl8pPr>
      <a:lvl9pPr marL="4748213" indent="-228600" algn="l" rtl="0" fontAlgn="base">
        <a:lnSpc>
          <a:spcPct val="25000"/>
        </a:lnSpc>
        <a:spcBef>
          <a:spcPts val="2000"/>
        </a:spcBef>
        <a:spcAft>
          <a:spcPts val="2000"/>
        </a:spcAft>
        <a:buBlip>
          <a:blip r:embed="rId20"/>
        </a:buBlip>
        <a:defRPr sz="2000">
          <a:solidFill>
            <a:srgbClr val="48484B"/>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Texte courant…</a:t>
            </a:r>
          </a:p>
        </p:txBody>
      </p:sp>
      <p:pic>
        <p:nvPicPr>
          <p:cNvPr id="39939" name="Image 1" descr="BandeauBleu_haut.png"/>
          <p:cNvPicPr>
            <a:picLocks noChangeAspect="1"/>
          </p:cNvPicPr>
          <p:nvPr/>
        </p:nvPicPr>
        <p:blipFill>
          <a:blip r:embed="rId13" cstate="print"/>
          <a:srcRect/>
          <a:stretch>
            <a:fillRect/>
          </a:stretch>
        </p:blipFill>
        <p:spPr bwMode="auto">
          <a:xfrm>
            <a:off x="0" y="0"/>
            <a:ext cx="2401888" cy="1438275"/>
          </a:xfrm>
          <a:prstGeom prst="rect">
            <a:avLst/>
          </a:prstGeom>
          <a:noFill/>
          <a:ln w="9525">
            <a:noFill/>
            <a:miter lim="800000"/>
            <a:headEnd/>
            <a:tailEnd/>
          </a:ln>
        </p:spPr>
      </p:pic>
      <p:pic>
        <p:nvPicPr>
          <p:cNvPr id="39940" name="Picture 11" descr="LogoVertPP"/>
          <p:cNvPicPr>
            <a:picLocks noChangeAspect="1" noChangeArrowheads="1"/>
          </p:cNvPicPr>
          <p:nvPr/>
        </p:nvPicPr>
        <p:blipFill>
          <a:blip r:embed="rId14" cstate="print"/>
          <a:srcRect/>
          <a:stretch>
            <a:fillRect/>
          </a:stretch>
        </p:blipFill>
        <p:spPr bwMode="auto">
          <a:xfrm>
            <a:off x="7818438" y="5994400"/>
            <a:ext cx="1074737" cy="760413"/>
          </a:xfrm>
          <a:prstGeom prst="rect">
            <a:avLst/>
          </a:prstGeom>
          <a:noFill/>
          <a:ln w="9525">
            <a:noFill/>
            <a:miter lim="800000"/>
            <a:headEnd/>
            <a:tailEnd/>
          </a:ln>
        </p:spPr>
      </p:pic>
      <p:pic>
        <p:nvPicPr>
          <p:cNvPr id="39941" name="Picture 12"/>
          <p:cNvPicPr>
            <a:picLocks noChangeAspect="1" noChangeArrowheads="1"/>
          </p:cNvPicPr>
          <p:nvPr/>
        </p:nvPicPr>
        <p:blipFill>
          <a:blip r:embed="rId15" cstate="print"/>
          <a:srcRect/>
          <a:stretch>
            <a:fillRect/>
          </a:stretch>
        </p:blipFill>
        <p:spPr bwMode="auto">
          <a:xfrm>
            <a:off x="0" y="0"/>
            <a:ext cx="2411413" cy="1414463"/>
          </a:xfrm>
          <a:prstGeom prst="rect">
            <a:avLst/>
          </a:prstGeom>
          <a:noFill/>
          <a:ln w="9525">
            <a:noFill/>
            <a:miter lim="800000"/>
            <a:headEnd/>
            <a:tailEnd/>
          </a:ln>
        </p:spPr>
      </p:pic>
      <p:sp>
        <p:nvSpPr>
          <p:cNvPr id="39942" name="Rectangle 13"/>
          <p:cNvSpPr>
            <a:spLocks noGrp="1" noChangeArrowheads="1"/>
          </p:cNvSpPr>
          <p:nvPr>
            <p:ph type="title"/>
          </p:nvPr>
        </p:nvSpPr>
        <p:spPr bwMode="auto">
          <a:xfrm>
            <a:off x="1908175" y="188913"/>
            <a:ext cx="6861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Titre de la diapo</a:t>
            </a:r>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ts val="2000"/>
        </a:lnSpc>
        <a:spcBef>
          <a:spcPts val="1000"/>
        </a:spcBef>
        <a:spcAft>
          <a:spcPts val="1000"/>
        </a:spcAft>
        <a:defRPr>
          <a:solidFill>
            <a:srgbClr val="48484B"/>
          </a:solidFill>
          <a:latin typeface="+mn-lt"/>
          <a:ea typeface="ＭＳ Ｐゴシック" charset="0"/>
          <a:cs typeface="ＭＳ Ｐゴシック" charset="0"/>
        </a:defRPr>
      </a:lvl1pPr>
      <a:lvl2pPr marL="817563"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22555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33538"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bwMode="auto">
          <a:xfrm>
            <a:off x="179388" y="6310313"/>
            <a:ext cx="8640762" cy="358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Titre de la présentation</a:t>
            </a:r>
          </a:p>
          <a:p>
            <a:pPr lvl="0"/>
            <a:r>
              <a:rPr lang="fr-FR" smtClean="0"/>
              <a:t>Nom de l</a:t>
            </a:r>
            <a:r>
              <a:rPr lang="ja-JP" altLang="fr-FR" smtClean="0"/>
              <a:t>’</a:t>
            </a:r>
            <a:r>
              <a:rPr lang="fr-FR" altLang="ja-JP" smtClean="0"/>
              <a:t>intervenant</a:t>
            </a:r>
            <a:endParaRPr lang="fr-FR" smtClean="0"/>
          </a:p>
        </p:txBody>
      </p:sp>
      <p:pic>
        <p:nvPicPr>
          <p:cNvPr id="52227" name="Picture 6" descr="LogoVertPP"/>
          <p:cNvPicPr>
            <a:picLocks noChangeAspect="1" noChangeArrowheads="1"/>
          </p:cNvPicPr>
          <p:nvPr/>
        </p:nvPicPr>
        <p:blipFill>
          <a:blip r:embed="rId13" cstate="print"/>
          <a:srcRect/>
          <a:stretch>
            <a:fillRect/>
          </a:stretch>
        </p:blipFill>
        <p:spPr bwMode="auto">
          <a:xfrm>
            <a:off x="7818438" y="5994400"/>
            <a:ext cx="1074737" cy="760413"/>
          </a:xfrm>
          <a:prstGeom prst="rect">
            <a:avLst/>
          </a:prstGeom>
          <a:noFill/>
          <a:ln w="9525">
            <a:noFill/>
            <a:miter lim="800000"/>
            <a:headEnd/>
            <a:tailEnd/>
          </a:ln>
        </p:spPr>
      </p:pic>
      <p:pic>
        <p:nvPicPr>
          <p:cNvPr id="52228" name="Picture 8"/>
          <p:cNvPicPr>
            <a:picLocks noChangeAspect="1" noChangeArrowheads="1"/>
          </p:cNvPicPr>
          <p:nvPr/>
        </p:nvPicPr>
        <p:blipFill>
          <a:blip r:embed="rId14" cstate="print"/>
          <a:srcRect/>
          <a:stretch>
            <a:fillRect/>
          </a:stretch>
        </p:blipFill>
        <p:spPr bwMode="auto">
          <a:xfrm>
            <a:off x="0" y="0"/>
            <a:ext cx="2411413" cy="1414463"/>
          </a:xfrm>
          <a:prstGeom prst="rect">
            <a:avLst/>
          </a:prstGeom>
          <a:noFill/>
          <a:ln w="9525">
            <a:noFill/>
            <a:miter lim="800000"/>
            <a:headEnd/>
            <a:tailEnd/>
          </a:ln>
        </p:spPr>
      </p:pic>
      <p:sp>
        <p:nvSpPr>
          <p:cNvPr id="52229" name="Rectangle 9"/>
          <p:cNvSpPr>
            <a:spLocks noGrp="1" noChangeArrowheads="1"/>
          </p:cNvSpPr>
          <p:nvPr>
            <p:ph type="title"/>
          </p:nvPr>
        </p:nvSpPr>
        <p:spPr bwMode="auto">
          <a:xfrm>
            <a:off x="1908175" y="188913"/>
            <a:ext cx="6861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Titre de la diapo</a:t>
            </a:r>
          </a:p>
        </p:txBody>
      </p:sp>
    </p:spTree>
  </p:cSld>
  <p:clrMap bg1="lt1" tx1="dk1" bg2="lt2" tx2="dk2" accent1="accent1" accent2="accent2" accent3="accent3" accent4="accent4" accent5="accent5" accent6="accent6" hlink="hlink" folHlink="folHlink"/>
  <p:sldLayoutIdLst>
    <p:sldLayoutId id="2147483712"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ts val="100"/>
        </a:spcBef>
        <a:spcAft>
          <a:spcPts val="100"/>
        </a:spcAft>
        <a:defRPr sz="1000">
          <a:solidFill>
            <a:srgbClr val="48484B"/>
          </a:solidFill>
          <a:latin typeface="+mn-lt"/>
          <a:ea typeface="ＭＳ Ｐゴシック" charset="0"/>
          <a:cs typeface="ＭＳ Ｐゴシック" charset="0"/>
        </a:defRPr>
      </a:lvl1pPr>
      <a:lvl2pPr marL="817563"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22555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33538"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acces/Documents/ACCES/logals/TARA-EXPEDITIONS_log%C2%B0.p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3"/>
          <p:cNvSpPr>
            <a:spLocks noChangeArrowheads="1"/>
          </p:cNvSpPr>
          <p:nvPr/>
        </p:nvSpPr>
        <p:spPr bwMode="auto">
          <a:xfrm>
            <a:off x="4140200" y="4581525"/>
            <a:ext cx="3786188" cy="1006475"/>
          </a:xfrm>
          <a:prstGeom prst="rect">
            <a:avLst/>
          </a:prstGeom>
          <a:noFill/>
          <a:ln w="9525">
            <a:noFill/>
            <a:miter lim="800000"/>
            <a:headEnd/>
            <a:tailEnd/>
          </a:ln>
        </p:spPr>
        <p:txBody>
          <a:bodyPr>
            <a:spAutoFit/>
          </a:bodyPr>
          <a:lstStyle/>
          <a:p>
            <a:pPr>
              <a:spcBef>
                <a:spcPct val="50000"/>
              </a:spcBef>
            </a:pPr>
            <a:r>
              <a:rPr lang="fr-FR" sz="1500" b="1">
                <a:solidFill>
                  <a:schemeClr val="bg1"/>
                </a:solidFill>
                <a:latin typeface="Verdana" pitchFamily="34" charset="0"/>
                <a:cs typeface="Arial" charset="0"/>
              </a:rPr>
              <a:t>    </a:t>
            </a:r>
          </a:p>
          <a:p>
            <a:pPr>
              <a:spcBef>
                <a:spcPct val="50000"/>
              </a:spcBef>
            </a:pPr>
            <a:endParaRPr lang="fr-FR" sz="1500" b="1">
              <a:solidFill>
                <a:schemeClr val="bg1"/>
              </a:solidFill>
              <a:latin typeface="Verdana" pitchFamily="34" charset="0"/>
              <a:cs typeface="Arial" charset="0"/>
            </a:endParaRPr>
          </a:p>
          <a:p>
            <a:pPr>
              <a:spcBef>
                <a:spcPct val="50000"/>
              </a:spcBef>
            </a:pPr>
            <a:r>
              <a:rPr lang="fr-FR" sz="1500" b="1">
                <a:latin typeface="Verdana" pitchFamily="34" charset="0"/>
                <a:cs typeface="Arial" charset="0"/>
              </a:rPr>
              <a:t>    </a:t>
            </a:r>
            <a:endParaRPr lang="fr-FR" sz="1400" b="1">
              <a:latin typeface="Verdana" pitchFamily="34" charset="0"/>
              <a:cs typeface="Arial" charset="0"/>
            </a:endParaRPr>
          </a:p>
        </p:txBody>
      </p:sp>
      <p:sp>
        <p:nvSpPr>
          <p:cNvPr id="65538" name="Rectangle 2"/>
          <p:cNvSpPr>
            <a:spLocks noGrp="1" noChangeArrowheads="1"/>
          </p:cNvSpPr>
          <p:nvPr>
            <p:ph type="title" idx="4294967295"/>
          </p:nvPr>
        </p:nvSpPr>
        <p:spPr bwMode="auto">
          <a:xfrm>
            <a:off x="395536" y="1844824"/>
            <a:ext cx="8496944" cy="3143250"/>
          </a:xfrm>
          <a:prstGeom prst="rect">
            <a:avLst/>
          </a:prstGeom>
          <a:noFill/>
          <a:ln>
            <a:miter lim="800000"/>
            <a:headEnd/>
            <a:tailEnd/>
          </a:ln>
        </p:spPr>
        <p:txBody>
          <a:bodyPr/>
          <a:lstStyle/>
          <a:p>
            <a:pPr algn="ctr" eaLnBrk="1" hangingPunct="1"/>
            <a:r>
              <a:rPr lang="fr-FR" sz="4800" b="1" i="1" dirty="0" smtClean="0">
                <a:solidFill>
                  <a:srgbClr val="000000"/>
                </a:solidFill>
                <a:latin typeface="Candara" pitchFamily="34" charset="0"/>
              </a:rPr>
              <a:t>Salinité, température : facteurs influant sur le ramassage des micro-organismes ?</a:t>
            </a:r>
          </a:p>
        </p:txBody>
      </p:sp>
      <p:pic>
        <p:nvPicPr>
          <p:cNvPr id="4" name="Image 3"/>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4139952" y="0"/>
            <a:ext cx="3340100" cy="14097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589240"/>
            <a:ext cx="2004199" cy="896827"/>
          </a:xfrm>
          <a:prstGeom prst="rect">
            <a:avLst/>
          </a:prstGeom>
        </p:spPr>
      </p:pic>
      <p:pic>
        <p:nvPicPr>
          <p:cNvPr id="6"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627784" y="5517232"/>
            <a:ext cx="1689567" cy="108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descr="acces_logonv.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55976" y="5661248"/>
            <a:ext cx="2160240" cy="824819"/>
          </a:xfrm>
          <a:prstGeom prst="rect">
            <a:avLst/>
          </a:prstGeom>
        </p:spPr>
      </p:pic>
      <p:pic>
        <p:nvPicPr>
          <p:cNvPr id="8"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604000" y="5589240"/>
            <a:ext cx="2540000" cy="1056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ctr"/>
            <a:r>
              <a:rPr lang="fr-FR" sz="4400" dirty="0" smtClean="0">
                <a:latin typeface="Candara" pitchFamily="34" charset="0"/>
                <a:ea typeface="ＭＳ Ｐゴシック"/>
                <a:cs typeface="ＭＳ Ｐゴシック"/>
              </a:rPr>
              <a:t>Exemple de protiste : </a:t>
            </a:r>
            <a:br>
              <a:rPr lang="fr-FR" sz="4400" dirty="0" smtClean="0">
                <a:latin typeface="Candara" pitchFamily="34" charset="0"/>
                <a:ea typeface="ＭＳ Ｐゴシック"/>
                <a:cs typeface="ＭＳ Ｐゴシック"/>
              </a:rPr>
            </a:br>
            <a:r>
              <a:rPr lang="fr-FR" sz="4400" b="1" dirty="0" smtClean="0">
                <a:latin typeface="Candara" pitchFamily="34" charset="0"/>
                <a:ea typeface="ＭＳ Ｐゴシック"/>
                <a:cs typeface="ＭＳ Ｐゴシック"/>
              </a:rPr>
              <a:t>la Paramécie </a:t>
            </a:r>
            <a:r>
              <a:rPr lang="fr-FR" sz="2800" dirty="0" smtClean="0">
                <a:solidFill>
                  <a:schemeClr val="tx1">
                    <a:lumMod val="50000"/>
                    <a:lumOff val="50000"/>
                  </a:schemeClr>
                </a:solidFill>
                <a:latin typeface="Candara" pitchFamily="34" charset="0"/>
                <a:ea typeface="ＭＳ Ｐゴシック"/>
                <a:cs typeface="ＭＳ Ｐゴシック"/>
              </a:rPr>
              <a:t>(observée en classe)</a:t>
            </a:r>
          </a:p>
        </p:txBody>
      </p:sp>
      <p:sp>
        <p:nvSpPr>
          <p:cNvPr id="66562" name="Rectangle 3"/>
          <p:cNvSpPr>
            <a:spLocks noGrp="1" noChangeArrowheads="1"/>
          </p:cNvSpPr>
          <p:nvPr>
            <p:ph type="body" idx="4294967295"/>
          </p:nvPr>
        </p:nvSpPr>
        <p:spPr bwMode="auto">
          <a:xfrm>
            <a:off x="468313" y="1989138"/>
            <a:ext cx="4679950" cy="4525962"/>
          </a:xfrm>
          <a:prstGeom prst="rect">
            <a:avLst/>
          </a:prstGeom>
          <a:noFill/>
          <a:ln>
            <a:miter lim="800000"/>
            <a:headEnd/>
            <a:tailEnd/>
          </a:ln>
        </p:spPr>
        <p:txBody>
          <a:bodyPr/>
          <a:lstStyle/>
          <a:p>
            <a:pPr algn="just"/>
            <a:r>
              <a:rPr lang="fr-FR" sz="2400" dirty="0" smtClean="0">
                <a:latin typeface="Calibri" pitchFamily="34" charset="0"/>
                <a:ea typeface="ＭＳ Ｐゴシック"/>
                <a:cs typeface="ＭＳ Ｐゴシック"/>
              </a:rPr>
              <a:t>La paramécie est un animal unicellulaire vivant dans l’eau douce.</a:t>
            </a:r>
          </a:p>
          <a:p>
            <a:pPr algn="just"/>
            <a:r>
              <a:rPr lang="fr-FR" sz="2400" dirty="0" smtClean="0">
                <a:latin typeface="Calibri" pitchFamily="34" charset="0"/>
                <a:ea typeface="ＭＳ Ｐゴシック"/>
                <a:cs typeface="ＭＳ Ｐゴシック"/>
              </a:rPr>
              <a:t>Ces cils, qui entourent le cytoplasme et sont fixés à la membrane, lui permettent de se déplacer dans son milieu de vie et de trouver les bactéries nécessaire à son alimentation. </a:t>
            </a:r>
          </a:p>
          <a:p>
            <a:endParaRPr lang="fr-FR" sz="2400" dirty="0" smtClean="0">
              <a:ea typeface="ＭＳ Ｐゴシック"/>
              <a:cs typeface="ＭＳ Ｐゴシック"/>
            </a:endParaRPr>
          </a:p>
        </p:txBody>
      </p:sp>
      <p:pic>
        <p:nvPicPr>
          <p:cNvPr id="66565" name="Picture 5" descr="Paramécie 2"/>
          <p:cNvPicPr>
            <a:picLocks noChangeAspect="1" noChangeArrowheads="1"/>
          </p:cNvPicPr>
          <p:nvPr/>
        </p:nvPicPr>
        <p:blipFill>
          <a:blip r:embed="rId2" cstate="print"/>
          <a:srcRect l="56482" t="31582" r="92" b="21770"/>
          <a:stretch>
            <a:fillRect/>
          </a:stretch>
        </p:blipFill>
        <p:spPr bwMode="auto">
          <a:xfrm>
            <a:off x="5436097" y="1839199"/>
            <a:ext cx="3411480" cy="3678033"/>
          </a:xfrm>
          <a:prstGeom prst="rect">
            <a:avLst/>
          </a:prstGeom>
          <a:noFill/>
        </p:spPr>
      </p:pic>
      <p:sp>
        <p:nvSpPr>
          <p:cNvPr id="66566" name="Text Box 6"/>
          <p:cNvSpPr txBox="1">
            <a:spLocks noChangeArrowheads="1"/>
          </p:cNvSpPr>
          <p:nvPr/>
        </p:nvSpPr>
        <p:spPr bwMode="auto">
          <a:xfrm>
            <a:off x="5651500" y="5661025"/>
            <a:ext cx="2987675" cy="584775"/>
          </a:xfrm>
          <a:prstGeom prst="rect">
            <a:avLst/>
          </a:prstGeom>
          <a:noFill/>
          <a:ln w="9525">
            <a:noFill/>
            <a:miter lim="800000"/>
            <a:headEnd/>
            <a:tailEnd/>
          </a:ln>
          <a:effectLst/>
        </p:spPr>
        <p:txBody>
          <a:bodyPr>
            <a:spAutoFit/>
          </a:bodyPr>
          <a:lstStyle/>
          <a:p>
            <a:pPr algn="ctr">
              <a:spcBef>
                <a:spcPct val="50000"/>
              </a:spcBef>
            </a:pPr>
            <a:r>
              <a:rPr lang="fr-FR" dirty="0">
                <a:latin typeface="Calibri" pitchFamily="34" charset="0"/>
              </a:rPr>
              <a:t>La p</a:t>
            </a:r>
            <a:r>
              <a:rPr lang="fr-FR" dirty="0" smtClean="0">
                <a:latin typeface="Calibri" pitchFamily="34" charset="0"/>
              </a:rPr>
              <a:t>aramécie </a:t>
            </a:r>
            <a:r>
              <a:rPr lang="fr-FR" dirty="0">
                <a:latin typeface="Calibri" pitchFamily="34" charset="0"/>
              </a:rPr>
              <a:t>observée au </a:t>
            </a:r>
            <a:r>
              <a:rPr lang="fr-FR" dirty="0" smtClean="0">
                <a:latin typeface="Calibri" pitchFamily="34" charset="0"/>
              </a:rPr>
              <a:t>microscope </a:t>
            </a:r>
            <a:r>
              <a:rPr lang="fr-FR" dirty="0" smtClean="0">
                <a:latin typeface="Calibri" pitchFamily="34" charset="0"/>
              </a:rPr>
              <a:t>(x600)</a:t>
            </a:r>
            <a:endParaRPr lang="fr-FR" dirty="0">
              <a:latin typeface="Calibri" pitchFamily="34" charset="0"/>
            </a:endParaRPr>
          </a:p>
        </p:txBody>
      </p:sp>
    </p:spTree>
    <p:extLst>
      <p:ext uri="{BB962C8B-B14F-4D97-AF65-F5344CB8AC3E}">
        <p14:creationId xmlns:p14="http://schemas.microsoft.com/office/powerpoint/2010/main" xmlns="" val="420574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772816"/>
            <a:ext cx="3024336" cy="3785652"/>
          </a:xfrm>
          <a:prstGeom prst="rect">
            <a:avLst/>
          </a:prstGeom>
          <a:noFill/>
        </p:spPr>
        <p:txBody>
          <a:bodyPr wrap="square" rtlCol="0">
            <a:spAutoFit/>
          </a:bodyPr>
          <a:lstStyle/>
          <a:p>
            <a:r>
              <a:rPr lang="fr-FR" sz="2000" b="1" u="sng" dirty="0" smtClean="0">
                <a:latin typeface="Candara" pitchFamily="34" charset="0"/>
              </a:rPr>
              <a:t>Réalisé par : </a:t>
            </a:r>
          </a:p>
          <a:p>
            <a:r>
              <a:rPr lang="fr-FR" sz="2000" dirty="0" smtClean="0">
                <a:latin typeface="Candara" pitchFamily="34" charset="0"/>
              </a:rPr>
              <a:t>Marie-Capucine </a:t>
            </a:r>
            <a:r>
              <a:rPr lang="fr-FR" sz="2000" dirty="0" err="1" smtClean="0">
                <a:latin typeface="Candara" pitchFamily="34" charset="0"/>
              </a:rPr>
              <a:t>Sigaud</a:t>
            </a:r>
            <a:r>
              <a:rPr lang="fr-FR" sz="2000" dirty="0" smtClean="0">
                <a:latin typeface="Candara" pitchFamily="34" charset="0"/>
              </a:rPr>
              <a:t>, </a:t>
            </a:r>
          </a:p>
          <a:p>
            <a:r>
              <a:rPr lang="fr-FR" sz="2000" dirty="0" smtClean="0">
                <a:latin typeface="Candara" pitchFamily="34" charset="0"/>
              </a:rPr>
              <a:t>Antoine </a:t>
            </a:r>
            <a:r>
              <a:rPr lang="fr-FR" sz="2000" dirty="0" err="1" smtClean="0">
                <a:latin typeface="Candara" pitchFamily="34" charset="0"/>
              </a:rPr>
              <a:t>Guillaudin</a:t>
            </a:r>
            <a:r>
              <a:rPr lang="fr-FR" sz="2000" dirty="0" smtClean="0">
                <a:latin typeface="Candara" pitchFamily="34" charset="0"/>
              </a:rPr>
              <a:t>, </a:t>
            </a:r>
          </a:p>
          <a:p>
            <a:r>
              <a:rPr lang="fr-FR" sz="2000" dirty="0" smtClean="0">
                <a:latin typeface="Candara" pitchFamily="34" charset="0"/>
              </a:rPr>
              <a:t>Thomas Rocca, </a:t>
            </a:r>
          </a:p>
          <a:p>
            <a:r>
              <a:rPr lang="fr-FR" sz="2000" dirty="0" smtClean="0">
                <a:latin typeface="Candara" pitchFamily="34" charset="0"/>
              </a:rPr>
              <a:t>Nicolas </a:t>
            </a:r>
            <a:r>
              <a:rPr lang="fr-FR" sz="2000" dirty="0" err="1" smtClean="0">
                <a:latin typeface="Candara" pitchFamily="34" charset="0"/>
              </a:rPr>
              <a:t>Lagneux</a:t>
            </a:r>
            <a:r>
              <a:rPr lang="fr-FR" sz="2000" dirty="0" smtClean="0">
                <a:latin typeface="Candara" pitchFamily="34" charset="0"/>
              </a:rPr>
              <a:t>, </a:t>
            </a:r>
          </a:p>
          <a:p>
            <a:r>
              <a:rPr lang="fr-FR" sz="2000" dirty="0" smtClean="0">
                <a:latin typeface="Candara" pitchFamily="34" charset="0"/>
              </a:rPr>
              <a:t>Caroline </a:t>
            </a:r>
            <a:r>
              <a:rPr lang="fr-FR" sz="2000" dirty="0" smtClean="0">
                <a:latin typeface="Candara" pitchFamily="34" charset="0"/>
              </a:rPr>
              <a:t>Bugey, </a:t>
            </a:r>
            <a:endParaRPr lang="fr-FR" sz="2000" dirty="0" smtClean="0">
              <a:latin typeface="Candara" pitchFamily="34" charset="0"/>
            </a:endParaRPr>
          </a:p>
          <a:p>
            <a:r>
              <a:rPr lang="fr-FR" sz="2000" dirty="0" smtClean="0">
                <a:latin typeface="Candara" pitchFamily="34" charset="0"/>
              </a:rPr>
              <a:t>Solenne Barry, </a:t>
            </a:r>
          </a:p>
          <a:p>
            <a:r>
              <a:rPr lang="fr-FR" sz="2000" dirty="0" smtClean="0">
                <a:latin typeface="Candara" pitchFamily="34" charset="0"/>
              </a:rPr>
              <a:t>Florent </a:t>
            </a:r>
            <a:r>
              <a:rPr lang="fr-FR" sz="2000" dirty="0" err="1" smtClean="0">
                <a:latin typeface="Candara" pitchFamily="34" charset="0"/>
              </a:rPr>
              <a:t>Collin</a:t>
            </a:r>
            <a:r>
              <a:rPr lang="fr-FR" sz="2000" dirty="0" smtClean="0">
                <a:latin typeface="Candara" pitchFamily="34" charset="0"/>
              </a:rPr>
              <a:t>, </a:t>
            </a:r>
          </a:p>
          <a:p>
            <a:r>
              <a:rPr lang="fr-FR" sz="2000" dirty="0" smtClean="0">
                <a:latin typeface="Candara" pitchFamily="34" charset="0"/>
              </a:rPr>
              <a:t>Alan </a:t>
            </a:r>
            <a:r>
              <a:rPr lang="fr-FR" sz="2000" dirty="0" err="1" smtClean="0">
                <a:latin typeface="Candara" pitchFamily="34" charset="0"/>
              </a:rPr>
              <a:t>Thouvard</a:t>
            </a:r>
            <a:r>
              <a:rPr lang="fr-FR" sz="2000" dirty="0" smtClean="0">
                <a:latin typeface="Candara" pitchFamily="34" charset="0"/>
              </a:rPr>
              <a:t>, </a:t>
            </a:r>
          </a:p>
          <a:p>
            <a:r>
              <a:rPr lang="fr-FR" sz="2000" dirty="0" smtClean="0">
                <a:latin typeface="Candara" pitchFamily="34" charset="0"/>
              </a:rPr>
              <a:t>Joanna </a:t>
            </a:r>
            <a:r>
              <a:rPr lang="fr-FR" sz="2000" dirty="0" err="1" smtClean="0">
                <a:latin typeface="Candara" pitchFamily="34" charset="0"/>
              </a:rPr>
              <a:t>Capelo</a:t>
            </a:r>
            <a:r>
              <a:rPr lang="fr-FR" sz="2000" dirty="0" smtClean="0">
                <a:latin typeface="Candara" pitchFamily="34" charset="0"/>
              </a:rPr>
              <a:t>, </a:t>
            </a:r>
          </a:p>
          <a:p>
            <a:r>
              <a:rPr lang="fr-FR" sz="2000" dirty="0" smtClean="0">
                <a:latin typeface="Candara" pitchFamily="34" charset="0"/>
              </a:rPr>
              <a:t>Solène Bœuf.</a:t>
            </a:r>
          </a:p>
          <a:p>
            <a:endParaRPr lang="fr-FR" sz="2000" dirty="0">
              <a:latin typeface="Candara" pitchFamily="34" charset="0"/>
            </a:endParaRPr>
          </a:p>
        </p:txBody>
      </p:sp>
      <p:sp>
        <p:nvSpPr>
          <p:cNvPr id="3" name="ZoneTexte 2"/>
          <p:cNvSpPr txBox="1"/>
          <p:nvPr/>
        </p:nvSpPr>
        <p:spPr>
          <a:xfrm>
            <a:off x="2699792" y="206030"/>
            <a:ext cx="3816424" cy="923330"/>
          </a:xfrm>
          <a:prstGeom prst="rect">
            <a:avLst/>
          </a:prstGeom>
          <a:noFill/>
        </p:spPr>
        <p:txBody>
          <a:bodyPr wrap="square" rtlCol="0">
            <a:spAutoFit/>
          </a:bodyPr>
          <a:lstStyle/>
          <a:p>
            <a:pPr algn="ctr"/>
            <a:r>
              <a:rPr lang="fr-FR" sz="5400" b="1" i="1" dirty="0" smtClean="0">
                <a:latin typeface="Candara" pitchFamily="34" charset="0"/>
              </a:rPr>
              <a:t>Merci !</a:t>
            </a:r>
            <a:endParaRPr lang="fr-FR" sz="5400" b="1" i="1" dirty="0">
              <a:latin typeface="Candara" pitchFamily="34" charset="0"/>
            </a:endParaRPr>
          </a:p>
        </p:txBody>
      </p:sp>
      <p:sp>
        <p:nvSpPr>
          <p:cNvPr id="5" name="ZoneTexte 4"/>
          <p:cNvSpPr txBox="1"/>
          <p:nvPr/>
        </p:nvSpPr>
        <p:spPr>
          <a:xfrm>
            <a:off x="5148064" y="2204410"/>
            <a:ext cx="3600400" cy="2185214"/>
          </a:xfrm>
          <a:prstGeom prst="rect">
            <a:avLst/>
          </a:prstGeom>
          <a:noFill/>
        </p:spPr>
        <p:txBody>
          <a:bodyPr wrap="square" rtlCol="0">
            <a:spAutoFit/>
          </a:bodyPr>
          <a:lstStyle/>
          <a:p>
            <a:r>
              <a:rPr lang="fr-FR" sz="2000" b="1" u="sng" dirty="0">
                <a:latin typeface="Candara" pitchFamily="34" charset="0"/>
              </a:rPr>
              <a:t>Professeurs encadrants : </a:t>
            </a:r>
            <a:endParaRPr lang="fr-FR" sz="2000" b="1" u="sng" dirty="0" smtClean="0">
              <a:latin typeface="Candara" pitchFamily="34" charset="0"/>
            </a:endParaRPr>
          </a:p>
          <a:p>
            <a:r>
              <a:rPr lang="fr-FR" sz="2000" dirty="0" smtClean="0">
                <a:latin typeface="Candara" pitchFamily="34" charset="0"/>
              </a:rPr>
              <a:t>Mme </a:t>
            </a:r>
            <a:r>
              <a:rPr lang="fr-FR" sz="2000" dirty="0" err="1">
                <a:latin typeface="Candara" pitchFamily="34" charset="0"/>
              </a:rPr>
              <a:t>Perreli-Vorger</a:t>
            </a:r>
            <a:r>
              <a:rPr lang="fr-FR" sz="2000" dirty="0">
                <a:latin typeface="Candara" pitchFamily="34" charset="0"/>
              </a:rPr>
              <a:t>, </a:t>
            </a:r>
            <a:endParaRPr lang="fr-FR" sz="2000" dirty="0" smtClean="0">
              <a:latin typeface="Candara" pitchFamily="34" charset="0"/>
            </a:endParaRPr>
          </a:p>
          <a:p>
            <a:r>
              <a:rPr lang="fr-FR" sz="2000" dirty="0" smtClean="0">
                <a:latin typeface="Candara" pitchFamily="34" charset="0"/>
              </a:rPr>
              <a:t>Mr </a:t>
            </a:r>
            <a:r>
              <a:rPr lang="fr-FR" sz="2000" dirty="0" err="1">
                <a:latin typeface="Candara" pitchFamily="34" charset="0"/>
              </a:rPr>
              <a:t>Bozon</a:t>
            </a:r>
            <a:r>
              <a:rPr lang="fr-FR" sz="2000" dirty="0">
                <a:latin typeface="Candara" pitchFamily="34" charset="0"/>
              </a:rPr>
              <a:t>.</a:t>
            </a:r>
          </a:p>
          <a:p>
            <a:endParaRPr lang="fr-FR" sz="2000" dirty="0">
              <a:latin typeface="Candara" pitchFamily="34" charset="0"/>
            </a:endParaRPr>
          </a:p>
          <a:p>
            <a:r>
              <a:rPr lang="fr-FR" sz="2000" b="1" u="sng" dirty="0">
                <a:latin typeface="Candara" pitchFamily="34" charset="0"/>
              </a:rPr>
              <a:t>Présenté par : </a:t>
            </a:r>
            <a:endParaRPr lang="fr-FR" sz="2000" b="1" u="sng" dirty="0" smtClean="0">
              <a:latin typeface="Candara" pitchFamily="34" charset="0"/>
            </a:endParaRPr>
          </a:p>
          <a:p>
            <a:r>
              <a:rPr lang="fr-FR" sz="2000" dirty="0" smtClean="0">
                <a:latin typeface="Candara" pitchFamily="34" charset="0"/>
              </a:rPr>
              <a:t>Joanna </a:t>
            </a:r>
            <a:r>
              <a:rPr lang="fr-FR" sz="2000" dirty="0" err="1">
                <a:latin typeface="Candara" pitchFamily="34" charset="0"/>
              </a:rPr>
              <a:t>Capelo</a:t>
            </a:r>
            <a:r>
              <a:rPr lang="fr-FR" sz="2000" dirty="0">
                <a:latin typeface="Candara" pitchFamily="34" charset="0"/>
              </a:rPr>
              <a:t> et Solène Bœuf.</a:t>
            </a:r>
          </a:p>
          <a:p>
            <a:endParaRPr lang="fr-FR" dirty="0"/>
          </a:p>
        </p:txBody>
      </p:sp>
    </p:spTree>
    <p:extLst>
      <p:ext uri="{BB962C8B-B14F-4D97-AF65-F5344CB8AC3E}">
        <p14:creationId xmlns:p14="http://schemas.microsoft.com/office/powerpoint/2010/main" xmlns="" val="2633630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bwMode="auto">
          <a:xfrm>
            <a:off x="468313" y="1889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fr-FR" b="1" dirty="0" smtClean="0">
                <a:latin typeface="Candara" pitchFamily="34" charset="0"/>
                <a:ea typeface="ＭＳ Ｐゴシック"/>
                <a:cs typeface="ＭＳ Ｐゴシック"/>
              </a:rPr>
              <a:t>Trajet Tara, de 2010 à 2012 !</a:t>
            </a:r>
          </a:p>
        </p:txBody>
      </p:sp>
      <p:pic>
        <p:nvPicPr>
          <p:cNvPr id="66564" name="Picture 5" descr="carte_tara_oceans_2"/>
          <p:cNvPicPr>
            <a:picLocks noChangeAspect="1" noChangeArrowheads="1"/>
          </p:cNvPicPr>
          <p:nvPr/>
        </p:nvPicPr>
        <p:blipFill>
          <a:blip r:embed="rId2" cstate="print"/>
          <a:srcRect/>
          <a:stretch>
            <a:fillRect/>
          </a:stretch>
        </p:blipFill>
        <p:spPr bwMode="auto">
          <a:xfrm>
            <a:off x="2627784" y="1988840"/>
            <a:ext cx="6184900" cy="3225800"/>
          </a:xfrm>
          <a:prstGeom prst="rect">
            <a:avLst/>
          </a:prstGeom>
          <a:noFill/>
          <a:ln w="9525">
            <a:noFill/>
            <a:miter lim="800000"/>
            <a:headEnd/>
            <a:tailEnd/>
          </a:ln>
        </p:spPr>
      </p:pic>
      <p:sp>
        <p:nvSpPr>
          <p:cNvPr id="66562" name="Rectangle 6"/>
          <p:cNvSpPr>
            <a:spLocks noGrp="1" noChangeArrowheads="1"/>
          </p:cNvSpPr>
          <p:nvPr>
            <p:ph type="body" sz="half" idx="4294967295"/>
          </p:nvPr>
        </p:nvSpPr>
        <p:spPr bwMode="auto">
          <a:xfrm>
            <a:off x="107504" y="1196752"/>
            <a:ext cx="2520280" cy="4680520"/>
          </a:xfrm>
          <a:prstGeom prst="rect">
            <a:avLst/>
          </a:prstGeom>
          <a:noFill/>
          <a:ln>
            <a:miter lim="800000"/>
            <a:headEnd/>
            <a:tailEnd/>
          </a:ln>
        </p:spPr>
        <p:txBody>
          <a:bodyPr/>
          <a:lstStyle/>
          <a:p>
            <a:pPr marL="0" indent="0">
              <a:spcBef>
                <a:spcPts val="600"/>
              </a:spcBef>
              <a:spcAft>
                <a:spcPts val="600"/>
              </a:spcAft>
              <a:buNone/>
            </a:pPr>
            <a:r>
              <a:rPr lang="fr-FR" sz="1200" b="1" dirty="0" smtClean="0">
                <a:solidFill>
                  <a:srgbClr val="00B0F0"/>
                </a:solidFill>
                <a:latin typeface="Calibri" pitchFamily="34" charset="0"/>
                <a:ea typeface="ＭＳ Ｐゴシック"/>
                <a:cs typeface="ＭＳ Ｐゴシック"/>
              </a:rPr>
              <a:t>2010 :</a:t>
            </a:r>
          </a:p>
          <a:p>
            <a:pPr>
              <a:spcBef>
                <a:spcPts val="600"/>
              </a:spcBef>
              <a:spcAft>
                <a:spcPts val="600"/>
              </a:spcAft>
            </a:pPr>
            <a:r>
              <a:rPr lang="fr-FR" sz="1100" dirty="0" smtClean="0">
                <a:latin typeface="Calibri" pitchFamily="34" charset="0"/>
                <a:ea typeface="ＭＳ Ｐゴシック"/>
                <a:cs typeface="ＭＳ Ｐゴシック"/>
              </a:rPr>
              <a:t>Départ : Lorient en Bretagne </a:t>
            </a:r>
            <a:r>
              <a:rPr lang="fr-FR" sz="1100" dirty="0" smtClean="0">
                <a:solidFill>
                  <a:srgbClr val="FF0000"/>
                </a:solidFill>
                <a:latin typeface="Calibri" pitchFamily="34" charset="0"/>
                <a:ea typeface="ＭＳ Ｐゴシック"/>
                <a:cs typeface="ＭＳ Ｐゴシック"/>
              </a:rPr>
              <a:t> </a:t>
            </a:r>
          </a:p>
          <a:p>
            <a:pPr>
              <a:spcBef>
                <a:spcPts val="600"/>
              </a:spcBef>
              <a:spcAft>
                <a:spcPts val="600"/>
              </a:spcAft>
            </a:pPr>
            <a:r>
              <a:rPr lang="fr-FR" sz="1100" dirty="0" smtClean="0">
                <a:latin typeface="Calibri" pitchFamily="34" charset="0"/>
                <a:ea typeface="ＭＳ Ｐゴシック"/>
                <a:cs typeface="ＭＳ Ｐゴシック"/>
              </a:rPr>
              <a:t>Mer Méditerranée</a:t>
            </a:r>
            <a:endParaRPr lang="fr-FR" sz="1100" dirty="0">
              <a:latin typeface="Calibri" pitchFamily="34" charset="0"/>
              <a:ea typeface="ＭＳ Ｐゴシック"/>
              <a:cs typeface="ＭＳ Ｐゴシック"/>
            </a:endParaRPr>
          </a:p>
          <a:p>
            <a:pPr>
              <a:spcBef>
                <a:spcPts val="600"/>
              </a:spcBef>
              <a:spcAft>
                <a:spcPts val="600"/>
              </a:spcAft>
            </a:pPr>
            <a:r>
              <a:rPr lang="fr-FR" sz="1100" dirty="0" smtClean="0">
                <a:latin typeface="Calibri" pitchFamily="34" charset="0"/>
                <a:ea typeface="ＭＳ Ｐゴシック"/>
                <a:cs typeface="ＭＳ Ｐゴシック"/>
              </a:rPr>
              <a:t>Mer noire</a:t>
            </a:r>
          </a:p>
          <a:p>
            <a:pPr>
              <a:spcBef>
                <a:spcPts val="600"/>
              </a:spcBef>
              <a:spcAft>
                <a:spcPts val="600"/>
              </a:spcAft>
            </a:pPr>
            <a:r>
              <a:rPr lang="fr-FR" sz="1100" dirty="0" smtClean="0">
                <a:latin typeface="Calibri" pitchFamily="34" charset="0"/>
                <a:ea typeface="ＭＳ Ｐゴシック"/>
                <a:cs typeface="ＭＳ Ｐゴシック"/>
              </a:rPr>
              <a:t>Côtes Indiennes</a:t>
            </a:r>
          </a:p>
          <a:p>
            <a:pPr>
              <a:spcBef>
                <a:spcPts val="600"/>
              </a:spcBef>
              <a:spcAft>
                <a:spcPts val="600"/>
              </a:spcAft>
            </a:pPr>
            <a:r>
              <a:rPr lang="fr-FR" sz="1100" dirty="0" smtClean="0">
                <a:latin typeface="Calibri" pitchFamily="34" charset="0"/>
                <a:ea typeface="ＭＳ Ｐゴシック"/>
                <a:cs typeface="ＭＳ Ｐゴシック"/>
              </a:rPr>
              <a:t>Direction Madagascar</a:t>
            </a:r>
          </a:p>
          <a:p>
            <a:pPr>
              <a:spcBef>
                <a:spcPts val="600"/>
              </a:spcBef>
              <a:spcAft>
                <a:spcPts val="600"/>
              </a:spcAft>
            </a:pPr>
            <a:r>
              <a:rPr lang="fr-FR" sz="1100" dirty="0" smtClean="0">
                <a:latin typeface="Calibri" pitchFamily="34" charset="0"/>
                <a:ea typeface="ＭＳ Ｐゴシック"/>
                <a:cs typeface="ＭＳ Ｐゴシック"/>
              </a:rPr>
              <a:t>Cap de Bonne-Espérance</a:t>
            </a:r>
          </a:p>
          <a:p>
            <a:pPr>
              <a:spcBef>
                <a:spcPts val="600"/>
              </a:spcBef>
              <a:spcAft>
                <a:spcPts val="600"/>
              </a:spcAft>
            </a:pPr>
            <a:r>
              <a:rPr lang="fr-FR" sz="1100" dirty="0" smtClean="0">
                <a:latin typeface="Calibri" pitchFamily="34" charset="0"/>
                <a:ea typeface="ＭＳ Ｐゴシック"/>
                <a:cs typeface="ＭＳ Ｐゴシック"/>
              </a:rPr>
              <a:t>Brésil, Cap Horne</a:t>
            </a:r>
          </a:p>
          <a:p>
            <a:pPr marL="0" indent="0">
              <a:spcBef>
                <a:spcPts val="600"/>
              </a:spcBef>
              <a:spcAft>
                <a:spcPts val="600"/>
              </a:spcAft>
              <a:buNone/>
            </a:pPr>
            <a:r>
              <a:rPr lang="fr-FR" sz="1200" b="1" u="sng" dirty="0" smtClean="0">
                <a:solidFill>
                  <a:srgbClr val="00B0F0"/>
                </a:solidFill>
                <a:latin typeface="Calibri" pitchFamily="34" charset="0"/>
                <a:ea typeface="ＭＳ Ｐゴシック"/>
                <a:cs typeface="ＭＳ Ｐゴシック"/>
              </a:rPr>
              <a:t>2011 : </a:t>
            </a:r>
          </a:p>
          <a:p>
            <a:pPr>
              <a:spcBef>
                <a:spcPts val="600"/>
              </a:spcBef>
              <a:spcAft>
                <a:spcPts val="600"/>
              </a:spcAft>
            </a:pPr>
            <a:r>
              <a:rPr lang="fr-FR" sz="1100" dirty="0" smtClean="0">
                <a:latin typeface="Calibri" pitchFamily="34" charset="0"/>
                <a:ea typeface="ＭＳ Ｐゴシック"/>
                <a:cs typeface="ＭＳ Ｐゴシック"/>
              </a:rPr>
              <a:t>Côtes Chiliennes</a:t>
            </a:r>
          </a:p>
          <a:p>
            <a:pPr>
              <a:spcBef>
                <a:spcPts val="600"/>
              </a:spcBef>
              <a:spcAft>
                <a:spcPts val="600"/>
              </a:spcAft>
            </a:pPr>
            <a:r>
              <a:rPr lang="fr-FR" sz="1100" dirty="0" smtClean="0">
                <a:latin typeface="Calibri" pitchFamily="34" charset="0"/>
                <a:ea typeface="ＭＳ Ｐゴシック"/>
                <a:cs typeface="ＭＳ Ｐゴシック"/>
              </a:rPr>
              <a:t>Pérou</a:t>
            </a:r>
          </a:p>
          <a:p>
            <a:pPr>
              <a:spcBef>
                <a:spcPts val="600"/>
              </a:spcBef>
              <a:spcAft>
                <a:spcPts val="600"/>
              </a:spcAft>
            </a:pPr>
            <a:r>
              <a:rPr lang="fr-FR" sz="1100" dirty="0" smtClean="0">
                <a:latin typeface="Calibri" pitchFamily="34" charset="0"/>
                <a:ea typeface="ＭＳ Ｐゴシック"/>
                <a:cs typeface="ＭＳ Ｐゴシック"/>
              </a:rPr>
              <a:t>San Francisco</a:t>
            </a:r>
          </a:p>
          <a:p>
            <a:pPr>
              <a:spcBef>
                <a:spcPts val="600"/>
              </a:spcBef>
              <a:spcAft>
                <a:spcPts val="600"/>
              </a:spcAft>
            </a:pPr>
            <a:r>
              <a:rPr lang="fr-FR" sz="1100" dirty="0" smtClean="0">
                <a:latin typeface="Calibri" pitchFamily="34" charset="0"/>
                <a:ea typeface="ＭＳ Ｐゴシック"/>
                <a:cs typeface="ＭＳ Ｐゴシック"/>
              </a:rPr>
              <a:t>Isthme de Panama</a:t>
            </a:r>
          </a:p>
          <a:p>
            <a:pPr>
              <a:spcBef>
                <a:spcPts val="600"/>
              </a:spcBef>
              <a:spcAft>
                <a:spcPts val="600"/>
              </a:spcAft>
            </a:pPr>
            <a:r>
              <a:rPr lang="fr-FR" sz="1100" dirty="0" smtClean="0">
                <a:latin typeface="Calibri" pitchFamily="34" charset="0"/>
                <a:ea typeface="ＭＳ Ｐゴシック"/>
                <a:cs typeface="ＭＳ Ｐゴシック"/>
              </a:rPr>
              <a:t>Houston</a:t>
            </a:r>
          </a:p>
          <a:p>
            <a:pPr>
              <a:spcBef>
                <a:spcPts val="600"/>
              </a:spcBef>
              <a:spcAft>
                <a:spcPts val="600"/>
              </a:spcAft>
            </a:pPr>
            <a:r>
              <a:rPr lang="fr-FR" sz="1100" dirty="0" smtClean="0">
                <a:latin typeface="Calibri" pitchFamily="34" charset="0"/>
                <a:ea typeface="ＭＳ Ｐゴシック"/>
                <a:cs typeface="ＭＳ Ｐゴシック"/>
              </a:rPr>
              <a:t>Canda</a:t>
            </a:r>
          </a:p>
          <a:p>
            <a:pPr marL="0" indent="0">
              <a:spcBef>
                <a:spcPts val="600"/>
              </a:spcBef>
              <a:spcAft>
                <a:spcPts val="600"/>
              </a:spcAft>
              <a:buNone/>
            </a:pPr>
            <a:r>
              <a:rPr lang="fr-FR" sz="1200" b="1" dirty="0" smtClean="0">
                <a:solidFill>
                  <a:srgbClr val="00B0F0"/>
                </a:solidFill>
                <a:latin typeface="Calibri" pitchFamily="34" charset="0"/>
                <a:ea typeface="ＭＳ Ｐゴシック"/>
                <a:cs typeface="ＭＳ Ｐゴシック"/>
              </a:rPr>
              <a:t>2012 : </a:t>
            </a:r>
          </a:p>
          <a:p>
            <a:pPr>
              <a:spcBef>
                <a:spcPts val="600"/>
              </a:spcBef>
              <a:spcAft>
                <a:spcPts val="600"/>
              </a:spcAft>
            </a:pPr>
            <a:r>
              <a:rPr lang="fr-FR" sz="1100" dirty="0" smtClean="0">
                <a:latin typeface="Calibri" pitchFamily="34" charset="0"/>
                <a:ea typeface="ＭＳ Ｐゴシック"/>
                <a:cs typeface="ＭＳ Ｐゴシック"/>
              </a:rPr>
              <a:t>Arrivée : Lorient !</a:t>
            </a:r>
          </a:p>
        </p:txBody>
      </p:sp>
      <p:sp>
        <p:nvSpPr>
          <p:cNvPr id="5" name="Text Box 8"/>
          <p:cNvSpPr txBox="1">
            <a:spLocks noChangeArrowheads="1"/>
          </p:cNvSpPr>
          <p:nvPr/>
        </p:nvSpPr>
        <p:spPr bwMode="auto">
          <a:xfrm>
            <a:off x="4500563" y="5297024"/>
            <a:ext cx="4175125" cy="276999"/>
          </a:xfrm>
          <a:prstGeom prst="rect">
            <a:avLst/>
          </a:prstGeom>
          <a:noFill/>
          <a:ln w="9525">
            <a:noFill/>
            <a:miter lim="800000"/>
            <a:headEnd/>
            <a:tailEnd/>
          </a:ln>
          <a:effectLst/>
        </p:spPr>
        <p:txBody>
          <a:bodyPr>
            <a:spAutoFit/>
          </a:bodyPr>
          <a:lstStyle/>
          <a:p>
            <a:pPr>
              <a:spcBef>
                <a:spcPct val="50000"/>
              </a:spcBef>
            </a:pPr>
            <a:r>
              <a:rPr lang="fr-FR" sz="1200" dirty="0">
                <a:latin typeface="Calibri" pitchFamily="34" charset="0"/>
              </a:rPr>
              <a:t>Source: oceans.taraexpeditions.org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auto">
          <a:xfrm>
            <a:off x="684213"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fr-FR" sz="4400" b="1" dirty="0" smtClean="0">
                <a:latin typeface="Candara" pitchFamily="34" charset="0"/>
                <a:ea typeface="ＭＳ Ｐゴシック"/>
                <a:cs typeface="ＭＳ Ｐゴシック"/>
              </a:rPr>
              <a:t>La Salinité</a:t>
            </a:r>
          </a:p>
        </p:txBody>
      </p:sp>
      <p:sp>
        <p:nvSpPr>
          <p:cNvPr id="67586" name="Rectangle 3"/>
          <p:cNvSpPr>
            <a:spLocks noGrp="1" noChangeArrowheads="1"/>
          </p:cNvSpPr>
          <p:nvPr>
            <p:ph type="body" sz="half" idx="1"/>
          </p:nvPr>
        </p:nvSpPr>
        <p:spPr bwMode="auto">
          <a:xfrm>
            <a:off x="5004048" y="1124744"/>
            <a:ext cx="3970338" cy="937122"/>
          </a:xfrm>
          <a:noFill/>
          <a:ln>
            <a:miter lim="800000"/>
            <a:headEnd/>
            <a:tailEnd/>
          </a:ln>
        </p:spPr>
        <p:txBody>
          <a:bodyPr vert="horz" wrap="square" lIns="91440" tIns="45720" rIns="91440" bIns="45720" numCol="1" anchor="t" anchorCtr="0" compatLnSpc="1">
            <a:prstTxWarp prst="textNoShape">
              <a:avLst/>
            </a:prstTxWarp>
          </a:bodyPr>
          <a:lstStyle/>
          <a:p>
            <a:pPr algn="just"/>
            <a:r>
              <a:rPr lang="fr-FR" sz="1600" dirty="0" smtClean="0">
                <a:solidFill>
                  <a:schemeClr val="tx1"/>
                </a:solidFill>
                <a:latin typeface="Calibri" pitchFamily="34" charset="0"/>
                <a:ea typeface="ＭＳ Ｐゴシック"/>
                <a:cs typeface="ＭＳ Ｐゴシック"/>
              </a:rPr>
              <a:t>La salinité moyenne des océans est de 35g/kg et leur température moyenne est de </a:t>
            </a:r>
            <a:r>
              <a:rPr lang="fr-FR" sz="1600" dirty="0" smtClean="0">
                <a:solidFill>
                  <a:schemeClr val="tx1"/>
                </a:solidFill>
                <a:latin typeface="Calibri" pitchFamily="34" charset="0"/>
                <a:ea typeface="ＭＳ Ｐゴシック"/>
                <a:cs typeface="ＭＳ Ｐゴシック"/>
              </a:rPr>
              <a:t>17,5°C</a:t>
            </a:r>
            <a:r>
              <a:rPr lang="fr-FR" sz="1600" dirty="0" smtClean="0">
                <a:solidFill>
                  <a:schemeClr val="tx1"/>
                </a:solidFill>
                <a:latin typeface="Calibri" pitchFamily="34" charset="0"/>
                <a:ea typeface="ＭＳ Ｐゴシック"/>
                <a:cs typeface="ＭＳ Ｐゴシック"/>
              </a:rPr>
              <a:t> </a:t>
            </a:r>
            <a:r>
              <a:rPr lang="fr-FR" sz="1600" dirty="0" smtClean="0">
                <a:solidFill>
                  <a:schemeClr val="tx1"/>
                </a:solidFill>
                <a:latin typeface="Calibri" pitchFamily="34" charset="0"/>
                <a:ea typeface="ＭＳ Ｐゴシック"/>
                <a:cs typeface="ＭＳ Ｐゴシック"/>
              </a:rPr>
              <a:t>en surface.</a:t>
            </a:r>
            <a:endParaRPr lang="fr-FR" sz="2400" dirty="0" smtClean="0">
              <a:latin typeface="Calibri" pitchFamily="34" charset="0"/>
              <a:ea typeface="ＭＳ Ｐゴシック"/>
              <a:cs typeface="ＭＳ Ｐゴシック"/>
            </a:endParaRPr>
          </a:p>
        </p:txBody>
      </p:sp>
      <p:pic>
        <p:nvPicPr>
          <p:cNvPr id="67587" name="Picture 170" descr="taratsg_s_map"/>
          <p:cNvPicPr>
            <a:picLocks noChangeAspect="1" noChangeArrowheads="1"/>
          </p:cNvPicPr>
          <p:nvPr/>
        </p:nvPicPr>
        <p:blipFill rotWithShape="1">
          <a:blip r:embed="rId2" cstate="print"/>
          <a:srcRect l="5941" t="3707" r="5897" b="22458"/>
          <a:stretch/>
        </p:blipFill>
        <p:spPr bwMode="auto">
          <a:xfrm>
            <a:off x="0" y="3356992"/>
            <a:ext cx="5570900" cy="3501008"/>
          </a:xfrm>
          <a:prstGeom prst="rect">
            <a:avLst/>
          </a:prstGeom>
          <a:noFill/>
          <a:ln w="9525">
            <a:noFill/>
            <a:miter lim="800000"/>
            <a:headEnd/>
            <a:tailEnd/>
          </a:ln>
        </p:spPr>
      </p:pic>
      <p:graphicFrame>
        <p:nvGraphicFramePr>
          <p:cNvPr id="65753" name="Group 217"/>
          <p:cNvGraphicFramePr>
            <a:graphicFrameLocks noGrp="1"/>
          </p:cNvGraphicFramePr>
          <p:nvPr>
            <p:ph sz="half" idx="2"/>
            <p:extLst>
              <p:ext uri="{D42A27DB-BD31-4B8C-83A1-F6EECF244321}">
                <p14:modId xmlns:p14="http://schemas.microsoft.com/office/powerpoint/2010/main" xmlns="" val="282407732"/>
              </p:ext>
            </p:extLst>
          </p:nvPr>
        </p:nvGraphicFramePr>
        <p:xfrm>
          <a:off x="5652120" y="2204864"/>
          <a:ext cx="3056029" cy="3240360"/>
        </p:xfrm>
        <a:graphic>
          <a:graphicData uri="http://schemas.openxmlformats.org/drawingml/2006/table">
            <a:tbl>
              <a:tblPr/>
              <a:tblGrid>
                <a:gridCol w="1153218"/>
                <a:gridCol w="917083"/>
                <a:gridCol w="985728"/>
              </a:tblGrid>
              <a:tr h="518160">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Lieu</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Salinité</a:t>
                      </a:r>
                    </a:p>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(g/kg)</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Température</a:t>
                      </a:r>
                    </a:p>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rPr>
                        <a:t>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9964">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Mer</a:t>
                      </a:r>
                    </a:p>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Méditerranée</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38.2</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22-23</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199">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Mer Rouge</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39.8</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27-28</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516">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Atlantique Nord</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36.2</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17-18</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516">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Atlantique Sud</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36.8</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20-21</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516">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Cap Horn</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33.2</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13-14</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199">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Pacifique Nord</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33.8</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25-26</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516">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Pacifique Sud</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36</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27-28</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578">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rPr>
                        <a:t>Océan Indien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gency FB" pitchFamily="34" charset="0"/>
                          <a:ea typeface="ＭＳ Ｐゴシック"/>
                          <a:cs typeface="Times New Roman" pitchFamily="18" charset="0"/>
                        </a:rPr>
                        <a:t>34.2</a:t>
                      </a:r>
                      <a:endParaRPr kumimoji="0" lang="fr-FR" sz="1400" b="1" i="0" u="none" strike="noStrike" cap="none" normalizeH="0" baseline="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gency FB" pitchFamily="34" charset="0"/>
                          <a:ea typeface="ＭＳ Ｐゴシック"/>
                          <a:cs typeface="Times New Roman" pitchFamily="18" charset="0"/>
                        </a:rPr>
                        <a:t>29-30</a:t>
                      </a:r>
                      <a:endParaRPr kumimoji="0" lang="fr-FR" sz="1400" b="1" i="0" u="none" strike="noStrike" cap="none" normalizeH="0" baseline="0" dirty="0" smtClean="0">
                        <a:ln>
                          <a:noFill/>
                        </a:ln>
                        <a:solidFill>
                          <a:schemeClr val="tx1"/>
                        </a:solidFill>
                        <a:effectLst/>
                        <a:latin typeface="Agency FB" pitchFamily="34" charset="0"/>
                        <a:ea typeface="ＭＳ Ｐゴシック"/>
                        <a:cs typeface="ＭＳ Ｐ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30" name="Rectangle 214"/>
          <p:cNvSpPr>
            <a:spLocks noChangeArrowheads="1"/>
          </p:cNvSpPr>
          <p:nvPr/>
        </p:nvSpPr>
        <p:spPr bwMode="auto">
          <a:xfrm>
            <a:off x="395536" y="1124744"/>
            <a:ext cx="4259263" cy="1655763"/>
          </a:xfrm>
          <a:prstGeom prst="rect">
            <a:avLst/>
          </a:prstGeom>
          <a:noFill/>
          <a:ln w="9525">
            <a:noFill/>
            <a:miter lim="800000"/>
            <a:headEnd/>
            <a:tailEnd/>
          </a:ln>
        </p:spPr>
        <p:txBody>
          <a:bodyPr/>
          <a:lstStyle/>
          <a:p>
            <a:pPr marL="447675" indent="-447675" algn="just" eaLnBrk="0" hangingPunct="0">
              <a:lnSpc>
                <a:spcPct val="90000"/>
              </a:lnSpc>
              <a:spcBef>
                <a:spcPts val="1000"/>
              </a:spcBef>
              <a:spcAft>
                <a:spcPts val="1000"/>
              </a:spcAft>
              <a:buFontTx/>
              <a:buBlip>
                <a:blip r:embed="rId3"/>
              </a:buBlip>
            </a:pPr>
            <a:r>
              <a:rPr lang="fr-FR" dirty="0">
                <a:latin typeface="Calibri" pitchFamily="34" charset="0"/>
              </a:rPr>
              <a:t>La salinité de l'eau se mesure en </a:t>
            </a:r>
            <a:r>
              <a:rPr lang="fr-FR" i="1" dirty="0" err="1">
                <a:latin typeface="Calibri" pitchFamily="34" charset="0"/>
              </a:rPr>
              <a:t>P</a:t>
            </a:r>
            <a:r>
              <a:rPr lang="fr-FR" i="1" dirty="0" err="1" smtClean="0">
                <a:latin typeface="Calibri" pitchFamily="34" charset="0"/>
              </a:rPr>
              <a:t>ractical</a:t>
            </a:r>
            <a:r>
              <a:rPr lang="fr-FR" i="1" dirty="0" smtClean="0">
                <a:latin typeface="Calibri" pitchFamily="34" charset="0"/>
              </a:rPr>
              <a:t> </a:t>
            </a:r>
            <a:r>
              <a:rPr lang="fr-FR" i="1" dirty="0" err="1">
                <a:latin typeface="Calibri" pitchFamily="34" charset="0"/>
              </a:rPr>
              <a:t>S</a:t>
            </a:r>
            <a:r>
              <a:rPr lang="fr-FR" i="1" dirty="0" err="1" smtClean="0">
                <a:latin typeface="Calibri" pitchFamily="34" charset="0"/>
              </a:rPr>
              <a:t>alinity</a:t>
            </a:r>
            <a:r>
              <a:rPr lang="fr-FR" sz="1800" i="1" dirty="0" smtClean="0">
                <a:latin typeface="Calibri" pitchFamily="34" charset="0"/>
              </a:rPr>
              <a:t> </a:t>
            </a:r>
            <a:r>
              <a:rPr lang="fr-FR" i="1" dirty="0" err="1">
                <a:latin typeface="Calibri" pitchFamily="34" charset="0"/>
              </a:rPr>
              <a:t>S</a:t>
            </a:r>
            <a:r>
              <a:rPr lang="fr-FR" i="1" dirty="0" err="1" smtClean="0">
                <a:latin typeface="Calibri" pitchFamily="34" charset="0"/>
              </a:rPr>
              <a:t>cale</a:t>
            </a:r>
            <a:r>
              <a:rPr lang="fr-FR" sz="1400" i="1" dirty="0" smtClean="0">
                <a:latin typeface="Calibri" pitchFamily="34" charset="0"/>
              </a:rPr>
              <a:t> </a:t>
            </a:r>
            <a:r>
              <a:rPr lang="fr-FR" dirty="0">
                <a:latin typeface="Calibri" pitchFamily="34" charset="0"/>
              </a:rPr>
              <a:t>ou</a:t>
            </a:r>
            <a:r>
              <a:rPr lang="fr-FR" i="1" dirty="0">
                <a:latin typeface="Calibri" pitchFamily="34" charset="0"/>
              </a:rPr>
              <a:t> PSS</a:t>
            </a:r>
            <a:endParaRPr lang="fr-FR" dirty="0">
              <a:latin typeface="Calibri" pitchFamily="34" charset="0"/>
            </a:endParaRPr>
          </a:p>
          <a:p>
            <a:pPr marL="447675" indent="-447675" algn="just" eaLnBrk="0" hangingPunct="0">
              <a:lnSpc>
                <a:spcPct val="90000"/>
              </a:lnSpc>
              <a:spcBef>
                <a:spcPts val="1000"/>
              </a:spcBef>
              <a:spcAft>
                <a:spcPts val="1000"/>
              </a:spcAft>
              <a:buFontTx/>
              <a:buBlip>
                <a:blip r:embed="rId3"/>
              </a:buBlip>
            </a:pPr>
            <a:r>
              <a:rPr lang="fr-FR" dirty="0">
                <a:latin typeface="Calibri" pitchFamily="34" charset="0"/>
              </a:rPr>
              <a:t>Le PSS représente le rapport entre la conductivité électrique d'un échantillons d'eau de mer à 15°c et à la pression atmosphérique normal avec la conductivité d'une solution de chlorure de potassium (</a:t>
            </a:r>
            <a:r>
              <a:rPr lang="fr-FR" dirty="0" err="1">
                <a:latin typeface="Calibri" pitchFamily="34" charset="0"/>
              </a:rPr>
              <a:t>KCl</a:t>
            </a:r>
            <a:r>
              <a:rPr lang="fr-FR" dirty="0">
                <a:latin typeface="Calibri" pitchFamily="34" charset="0"/>
              </a:rPr>
              <a:t>), à la même température et même pression</a:t>
            </a:r>
          </a:p>
          <a:p>
            <a:pPr marL="447675" indent="-447675" algn="just" eaLnBrk="0" hangingPunct="0">
              <a:lnSpc>
                <a:spcPct val="90000"/>
              </a:lnSpc>
              <a:spcBef>
                <a:spcPts val="1000"/>
              </a:spcBef>
              <a:spcAft>
                <a:spcPts val="1000"/>
              </a:spcAft>
            </a:pPr>
            <a:endParaRPr lang="fr-FR" dirty="0">
              <a:latin typeface="Agency FB" pitchFamily="34" charset="0"/>
            </a:endParaRPr>
          </a:p>
        </p:txBody>
      </p:sp>
      <p:sp>
        <p:nvSpPr>
          <p:cNvPr id="7" name="Text Box 8"/>
          <p:cNvSpPr txBox="1">
            <a:spLocks noChangeArrowheads="1"/>
          </p:cNvSpPr>
          <p:nvPr/>
        </p:nvSpPr>
        <p:spPr bwMode="auto">
          <a:xfrm>
            <a:off x="5724128" y="5586388"/>
            <a:ext cx="2808311" cy="276999"/>
          </a:xfrm>
          <a:prstGeom prst="rect">
            <a:avLst/>
          </a:prstGeom>
          <a:noFill/>
          <a:ln w="9525">
            <a:noFill/>
            <a:miter lim="800000"/>
            <a:headEnd/>
            <a:tailEnd/>
          </a:ln>
          <a:effectLst/>
        </p:spPr>
        <p:txBody>
          <a:bodyPr wrap="square">
            <a:spAutoFit/>
          </a:bodyPr>
          <a:lstStyle/>
          <a:p>
            <a:pPr>
              <a:spcBef>
                <a:spcPct val="50000"/>
              </a:spcBef>
            </a:pPr>
            <a:r>
              <a:rPr lang="fr-FR" sz="1200" dirty="0">
                <a:latin typeface="Calibri" pitchFamily="34" charset="0"/>
              </a:rPr>
              <a:t>Source: oceans.taraexpeditions.org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idx="4294967295"/>
          </p:nvPr>
        </p:nvSpPr>
        <p:spPr bwMode="auto">
          <a:xfrm>
            <a:off x="611188" y="260350"/>
            <a:ext cx="8229600" cy="1143000"/>
          </a:xfrm>
          <a:prstGeom prst="rect">
            <a:avLst/>
          </a:prstGeom>
          <a:noFill/>
          <a:ln>
            <a:miter lim="800000"/>
            <a:headEnd/>
            <a:tailEnd/>
          </a:ln>
        </p:spPr>
        <p:txBody>
          <a:bodyPr/>
          <a:lstStyle/>
          <a:p>
            <a:pPr algn="ctr"/>
            <a:r>
              <a:rPr lang="fr-FR" b="1" dirty="0" smtClean="0">
                <a:latin typeface="Candara" pitchFamily="34" charset="0"/>
                <a:ea typeface="ＭＳ Ｐゴシック"/>
                <a:cs typeface="ＭＳ Ｐゴシック"/>
              </a:rPr>
              <a:t>Les courants marins</a:t>
            </a:r>
          </a:p>
        </p:txBody>
      </p:sp>
      <p:pic>
        <p:nvPicPr>
          <p:cNvPr id="68614" name="Picture 6" descr="carte"/>
          <p:cNvPicPr>
            <a:picLocks noGrp="1" noChangeAspect="1" noChangeArrowheads="1"/>
          </p:cNvPicPr>
          <p:nvPr>
            <p:ph sz="half" idx="4294967295"/>
          </p:nvPr>
        </p:nvPicPr>
        <p:blipFill>
          <a:blip r:embed="rId2" cstate="print"/>
          <a:srcRect/>
          <a:stretch>
            <a:fillRect/>
          </a:stretch>
        </p:blipFill>
        <p:spPr bwMode="auto">
          <a:xfrm>
            <a:off x="2913364" y="1340768"/>
            <a:ext cx="5834802" cy="4339159"/>
          </a:xfrm>
          <a:prstGeom prst="rect">
            <a:avLst/>
          </a:prstGeom>
          <a:noFill/>
          <a:ln>
            <a:miter lim="800000"/>
            <a:headEnd/>
            <a:tailEnd/>
          </a:ln>
        </p:spPr>
      </p:pic>
      <p:sp>
        <p:nvSpPr>
          <p:cNvPr id="68612" name="Rectangle 4"/>
          <p:cNvSpPr>
            <a:spLocks noGrp="1" noChangeArrowheads="1"/>
          </p:cNvSpPr>
          <p:nvPr>
            <p:ph type="body" sz="half" idx="4294967295"/>
          </p:nvPr>
        </p:nvSpPr>
        <p:spPr bwMode="auto">
          <a:xfrm>
            <a:off x="467544" y="2060848"/>
            <a:ext cx="2808312" cy="3168352"/>
          </a:xfrm>
          <a:prstGeom prst="rect">
            <a:avLst/>
          </a:prstGeom>
          <a:noFill/>
          <a:ln>
            <a:miter lim="800000"/>
            <a:headEnd/>
            <a:tailEnd/>
          </a:ln>
        </p:spPr>
        <p:txBody>
          <a:bodyPr/>
          <a:lstStyle/>
          <a:p>
            <a:r>
              <a:rPr lang="fr-FR" sz="1600" dirty="0" smtClean="0">
                <a:latin typeface="Calibri" pitchFamily="34" charset="0"/>
                <a:ea typeface="ＭＳ Ｐゴシック"/>
                <a:cs typeface="ＭＳ Ｐゴシック"/>
              </a:rPr>
              <a:t>Courants chauds : </a:t>
            </a:r>
          </a:p>
          <a:p>
            <a:pPr>
              <a:buFontTx/>
              <a:buChar char="-"/>
            </a:pPr>
            <a:r>
              <a:rPr lang="fr-FR" sz="1600" dirty="0" smtClean="0">
                <a:latin typeface="Calibri" pitchFamily="34" charset="0"/>
                <a:ea typeface="ＭＳ Ｐゴシック"/>
                <a:cs typeface="ＭＳ Ｐゴシック"/>
              </a:rPr>
              <a:t>En surface</a:t>
            </a:r>
          </a:p>
          <a:p>
            <a:pPr>
              <a:buFontTx/>
              <a:buChar char="-"/>
            </a:pPr>
            <a:r>
              <a:rPr lang="fr-FR" sz="1600" dirty="0" smtClean="0">
                <a:latin typeface="Calibri" pitchFamily="34" charset="0"/>
                <a:ea typeface="ＭＳ Ｐゴシック"/>
                <a:cs typeface="ＭＳ Ｐゴシック"/>
              </a:rPr>
              <a:t>Salinité élevée</a:t>
            </a:r>
          </a:p>
          <a:p>
            <a:r>
              <a:rPr lang="fr-FR" sz="1600" dirty="0" smtClean="0">
                <a:latin typeface="Calibri" pitchFamily="34" charset="0"/>
                <a:ea typeface="ＭＳ Ｐゴシック"/>
                <a:cs typeface="ＭＳ Ｐゴシック"/>
              </a:rPr>
              <a:t>Courants froids : </a:t>
            </a:r>
          </a:p>
          <a:p>
            <a:pPr>
              <a:buFontTx/>
              <a:buChar char="-"/>
            </a:pPr>
            <a:r>
              <a:rPr lang="fr-FR" sz="1600" dirty="0" smtClean="0">
                <a:latin typeface="Calibri" pitchFamily="34" charset="0"/>
                <a:ea typeface="ＭＳ Ｐゴシック"/>
                <a:cs typeface="ＭＳ Ｐゴシック"/>
              </a:rPr>
              <a:t>En profondeur</a:t>
            </a:r>
          </a:p>
          <a:p>
            <a:pPr>
              <a:buFontTx/>
              <a:buChar char="-"/>
            </a:pPr>
            <a:r>
              <a:rPr lang="fr-FR" sz="1600" dirty="0" smtClean="0">
                <a:latin typeface="Calibri" pitchFamily="34" charset="0"/>
                <a:ea typeface="ＭＳ Ｐゴシック"/>
                <a:cs typeface="ＭＳ Ｐゴシック"/>
              </a:rPr>
              <a:t>Salinité faible</a:t>
            </a:r>
          </a:p>
          <a:p>
            <a:pPr marL="0" indent="0">
              <a:buNone/>
            </a:pPr>
            <a:endParaRPr lang="fr-FR" sz="1600" dirty="0" smtClean="0">
              <a:latin typeface="Comic Sans MS" pitchFamily="66" charset="0"/>
              <a:ea typeface="ＭＳ Ｐゴシック"/>
              <a:cs typeface="ＭＳ Ｐゴシック"/>
            </a:endParaRPr>
          </a:p>
        </p:txBody>
      </p:sp>
      <p:sp>
        <p:nvSpPr>
          <p:cNvPr id="5" name="Text Box 8"/>
          <p:cNvSpPr txBox="1">
            <a:spLocks noChangeArrowheads="1"/>
          </p:cNvSpPr>
          <p:nvPr/>
        </p:nvSpPr>
        <p:spPr bwMode="auto">
          <a:xfrm>
            <a:off x="4211960" y="5724397"/>
            <a:ext cx="4175125" cy="276999"/>
          </a:xfrm>
          <a:prstGeom prst="rect">
            <a:avLst/>
          </a:prstGeom>
          <a:noFill/>
          <a:ln w="9525">
            <a:noFill/>
            <a:miter lim="800000"/>
            <a:headEnd/>
            <a:tailEnd/>
          </a:ln>
          <a:effectLst/>
        </p:spPr>
        <p:txBody>
          <a:bodyPr>
            <a:spAutoFit/>
          </a:bodyPr>
          <a:lstStyle/>
          <a:p>
            <a:pPr>
              <a:spcBef>
                <a:spcPct val="50000"/>
              </a:spcBef>
            </a:pPr>
            <a:r>
              <a:rPr lang="fr-FR" sz="1200" dirty="0">
                <a:latin typeface="Calibri" pitchFamily="34" charset="0"/>
              </a:rPr>
              <a:t>Source: oceans.taraexpeditions.org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5" name="Rectangle 15"/>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fr-FR" sz="4400" b="1" dirty="0" smtClean="0">
                <a:latin typeface="Candara" pitchFamily="34" charset="0"/>
                <a:ea typeface="ＭＳ Ｐゴシック"/>
                <a:cs typeface="ＭＳ Ｐゴシック"/>
              </a:rPr>
              <a:t>Modélisation des courants</a:t>
            </a:r>
          </a:p>
        </p:txBody>
      </p:sp>
      <p:pic>
        <p:nvPicPr>
          <p:cNvPr id="71694" name="Picture 14" descr="--++++++ 005"/>
          <p:cNvPicPr>
            <a:picLocks noGrp="1" noChangeAspect="1" noChangeArrowheads="1"/>
          </p:cNvPicPr>
          <p:nvPr>
            <p:ph sz="quarter" idx="3"/>
          </p:nvPr>
        </p:nvPicPr>
        <p:blipFill>
          <a:blip r:embed="rId2" cstate="print"/>
          <a:srcRect/>
          <a:stretch>
            <a:fillRect/>
          </a:stretch>
        </p:blipFill>
        <p:spPr bwMode="auto">
          <a:xfrm>
            <a:off x="5076056" y="1268760"/>
            <a:ext cx="2916237" cy="2187575"/>
          </a:xfrm>
          <a:noFill/>
          <a:ln>
            <a:miter lim="800000"/>
            <a:headEnd/>
            <a:tailEnd/>
          </a:ln>
        </p:spPr>
      </p:pic>
      <p:graphicFrame>
        <p:nvGraphicFramePr>
          <p:cNvPr id="71707" name="Group 27"/>
          <p:cNvGraphicFramePr>
            <a:graphicFrameLocks noGrp="1"/>
          </p:cNvGraphicFramePr>
          <p:nvPr>
            <p:ph sz="quarter" idx="1"/>
            <p:extLst>
              <p:ext uri="{D42A27DB-BD31-4B8C-83A1-F6EECF244321}">
                <p14:modId xmlns:p14="http://schemas.microsoft.com/office/powerpoint/2010/main" xmlns="" val="1755219974"/>
              </p:ext>
            </p:extLst>
          </p:nvPr>
        </p:nvGraphicFramePr>
        <p:xfrm>
          <a:off x="611560" y="1412776"/>
          <a:ext cx="4392488" cy="2304256"/>
        </p:xfrm>
        <a:graphic>
          <a:graphicData uri="http://schemas.openxmlformats.org/drawingml/2006/table">
            <a:tbl>
              <a:tblPr/>
              <a:tblGrid>
                <a:gridCol w="4392488"/>
              </a:tblGrid>
              <a:tr h="2304256">
                <a:tc>
                  <a:txBody>
                    <a:bodyPr/>
                    <a:lstStyle/>
                    <a:p>
                      <a:pPr marL="0" marR="0" lvl="0" indent="0" algn="just" defTabSz="914400" rtl="0" eaLnBrk="0" fontAlgn="base" latinLnBrk="0" hangingPunct="0">
                        <a:lnSpc>
                          <a:spcPct val="100000"/>
                        </a:lnSpc>
                        <a:spcBef>
                          <a:spcPts val="1000"/>
                        </a:spcBef>
                        <a:spcAft>
                          <a:spcPts val="1000"/>
                        </a:spcAft>
                        <a:buClrTx/>
                        <a:buSzTx/>
                        <a:buFontTx/>
                        <a:buNone/>
                        <a:tabLst/>
                      </a:pPr>
                      <a:r>
                        <a:rPr kumimoji="0" lang="fr-FR" sz="1600" b="0" i="0" u="none" strike="noStrike" cap="none" normalizeH="0" baseline="0" dirty="0" smtClean="0">
                          <a:ln>
                            <a:noFill/>
                          </a:ln>
                          <a:solidFill>
                            <a:schemeClr val="tx1">
                              <a:lumMod val="65000"/>
                              <a:lumOff val="35000"/>
                            </a:schemeClr>
                          </a:solidFill>
                          <a:effectLst/>
                          <a:latin typeface="Calibri" pitchFamily="34" charset="0"/>
                          <a:ea typeface="ＭＳ Ｐゴシック"/>
                          <a:cs typeface="ＭＳ Ｐゴシック"/>
                        </a:rPr>
                        <a:t>Nous avons réalisé une expérience afin de montrer que la salinité de l’eau joue un rôle sur les courants aquatiques. </a:t>
                      </a: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Nous avons rempli d’eau froide un aquarium d’un côté, et nous avons préparé une solution de chlorure de </a:t>
                      </a: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sodium à 50g/L </a:t>
                      </a: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d’un autre coté. </a:t>
                      </a: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La </a:t>
                      </a: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solution est bleue grâce à un colorant, pour visualiser clairement ce qu’il se passe.</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71700" name="Picture 20" descr="--++++++ 007"/>
          <p:cNvPicPr>
            <a:picLocks noGrp="1" noChangeAspect="1" noChangeArrowheads="1"/>
          </p:cNvPicPr>
          <p:nvPr>
            <p:ph sz="quarter" idx="2"/>
          </p:nvPr>
        </p:nvPicPr>
        <p:blipFill>
          <a:blip r:embed="rId3" cstate="print"/>
          <a:srcRect/>
          <a:stretch>
            <a:fillRect/>
          </a:stretch>
        </p:blipFill>
        <p:spPr bwMode="auto">
          <a:xfrm>
            <a:off x="684212" y="4005064"/>
            <a:ext cx="3107531" cy="2330649"/>
          </a:xfrm>
          <a:noFill/>
          <a:ln>
            <a:miter lim="800000"/>
            <a:headEnd/>
            <a:tailEnd/>
          </a:ln>
        </p:spPr>
      </p:pic>
      <p:graphicFrame>
        <p:nvGraphicFramePr>
          <p:cNvPr id="10" name="Group 27"/>
          <p:cNvGraphicFramePr>
            <a:graphicFrameLocks noGrp="1"/>
          </p:cNvGraphicFramePr>
          <p:nvPr>
            <p:ph sz="quarter" idx="1"/>
            <p:extLst>
              <p:ext uri="{D42A27DB-BD31-4B8C-83A1-F6EECF244321}">
                <p14:modId xmlns:p14="http://schemas.microsoft.com/office/powerpoint/2010/main" xmlns="" val="2972589457"/>
              </p:ext>
            </p:extLst>
          </p:nvPr>
        </p:nvGraphicFramePr>
        <p:xfrm>
          <a:off x="4283968" y="4437112"/>
          <a:ext cx="4038600" cy="1368152"/>
        </p:xfrm>
        <a:graphic>
          <a:graphicData uri="http://schemas.openxmlformats.org/drawingml/2006/table">
            <a:tbl>
              <a:tblPr/>
              <a:tblGrid>
                <a:gridCol w="4038600"/>
              </a:tblGrid>
              <a:tr h="1368152">
                <a:tc>
                  <a:txBody>
                    <a:bodyPr/>
                    <a:lstStyle/>
                    <a:p>
                      <a:pPr marL="0" marR="0" lvl="0" indent="0" algn="just" defTabSz="914400" rtl="0" eaLnBrk="0" fontAlgn="base" latinLnBrk="0" hangingPunct="0">
                        <a:lnSpc>
                          <a:spcPct val="100000"/>
                        </a:lnSpc>
                        <a:spcBef>
                          <a:spcPts val="1000"/>
                        </a:spcBef>
                        <a:spcAft>
                          <a:spcPts val="1000"/>
                        </a:spcAft>
                        <a:buClrTx/>
                        <a:buSzTx/>
                        <a:buFontTx/>
                        <a:buNone/>
                        <a:tabLst/>
                      </a:pP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Ensuite, nous avons versé petit à petit la solution de chlorure de sodium dans l’aquarium, à partir d’un coin. La solution bleue s’est propagée dans le bocal d’abord par le fond.</a:t>
                      </a:r>
                    </a:p>
                  </a:txBody>
                  <a:tcPr horzOverflow="overflow">
                    <a:lnL cap="flat">
                      <a:noFill/>
                    </a:lnL>
                    <a:lnR cap="flat">
                      <a:noFill/>
                    </a:lnR>
                    <a:lnT cap="flat">
                      <a:noFill/>
                    </a:lnT>
                    <a:lnB cap="flat">
                      <a:noFill/>
                    </a:lnB>
                    <a:lnTlToBr>
                      <a:noFill/>
                    </a:lnTlToBr>
                    <a:lnBlToTr>
                      <a:noFill/>
                    </a:lnBlToTr>
                    <a:noFill/>
                  </a:tcPr>
                </a:tc>
              </a:tr>
            </a:tbl>
          </a:graphicData>
        </a:graphic>
      </p:graphicFrame>
      <p:cxnSp>
        <p:nvCxnSpPr>
          <p:cNvPr id="3" name="Connecteur droit avec flèche 2"/>
          <p:cNvCxnSpPr/>
          <p:nvPr/>
        </p:nvCxnSpPr>
        <p:spPr>
          <a:xfrm>
            <a:off x="1403648" y="4149080"/>
            <a:ext cx="144016"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Ellipse 18"/>
          <p:cNvSpPr/>
          <p:nvPr/>
        </p:nvSpPr>
        <p:spPr>
          <a:xfrm>
            <a:off x="7380312" y="2852936"/>
            <a:ext cx="504056" cy="504056"/>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rgbClr val="EB0903"/>
                </a:solidFill>
              </a:rPr>
              <a:t>1</a:t>
            </a:r>
            <a:endParaRPr lang="fr-FR" sz="2800" b="1" dirty="0">
              <a:solidFill>
                <a:srgbClr val="EB0903"/>
              </a:solidFill>
            </a:endParaRPr>
          </a:p>
        </p:txBody>
      </p:sp>
      <p:sp>
        <p:nvSpPr>
          <p:cNvPr id="25" name="Ellipse 24"/>
          <p:cNvSpPr/>
          <p:nvPr/>
        </p:nvSpPr>
        <p:spPr>
          <a:xfrm>
            <a:off x="2843808" y="5589240"/>
            <a:ext cx="504056" cy="504056"/>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rgbClr val="EB0903"/>
                </a:solidFill>
              </a:rPr>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5" name="Picture 9" descr="--++++++ 017"/>
          <p:cNvPicPr>
            <a:picLocks noGrp="1" noChangeAspect="1" noChangeArrowheads="1"/>
          </p:cNvPicPr>
          <p:nvPr>
            <p:ph sz="quarter" idx="1"/>
          </p:nvPr>
        </p:nvPicPr>
        <p:blipFill>
          <a:blip r:embed="rId2" cstate="print"/>
          <a:srcRect/>
          <a:stretch>
            <a:fillRect/>
          </a:stretch>
        </p:blipFill>
        <p:spPr bwMode="auto">
          <a:xfrm>
            <a:off x="1004860" y="1052736"/>
            <a:ext cx="2914650" cy="2185988"/>
          </a:xfrm>
          <a:noFill/>
          <a:ln>
            <a:miter lim="800000"/>
            <a:headEnd/>
            <a:tailEnd/>
          </a:ln>
        </p:spPr>
      </p:pic>
      <p:graphicFrame>
        <p:nvGraphicFramePr>
          <p:cNvPr id="75798" name="Group 22"/>
          <p:cNvGraphicFramePr>
            <a:graphicFrameLocks noGrp="1"/>
          </p:cNvGraphicFramePr>
          <p:nvPr>
            <p:ph sz="quarter" idx="4"/>
            <p:extLst>
              <p:ext uri="{D42A27DB-BD31-4B8C-83A1-F6EECF244321}">
                <p14:modId xmlns:p14="http://schemas.microsoft.com/office/powerpoint/2010/main" xmlns="" val="2461010676"/>
              </p:ext>
            </p:extLst>
          </p:nvPr>
        </p:nvGraphicFramePr>
        <p:xfrm>
          <a:off x="755576" y="3573016"/>
          <a:ext cx="6912768" cy="3844696"/>
        </p:xfrm>
        <a:graphic>
          <a:graphicData uri="http://schemas.openxmlformats.org/drawingml/2006/table">
            <a:tbl>
              <a:tblPr/>
              <a:tblGrid>
                <a:gridCol w="6912768"/>
              </a:tblGrid>
              <a:tr h="2514214">
                <a:tc>
                  <a:txBody>
                    <a:bodyPr/>
                    <a:lstStyle/>
                    <a:p>
                      <a:pPr marL="0" marR="0" lvl="0" indent="0" algn="just" defTabSz="914400" rtl="0" eaLnBrk="0" fontAlgn="base" latinLnBrk="0" hangingPunct="0">
                        <a:lnSpc>
                          <a:spcPct val="100000"/>
                        </a:lnSpc>
                        <a:spcBef>
                          <a:spcPts val="1000"/>
                        </a:spcBef>
                        <a:spcAft>
                          <a:spcPts val="1000"/>
                        </a:spcAft>
                        <a:buClrTx/>
                        <a:buSzTx/>
                        <a:buFontTx/>
                        <a:buNone/>
                        <a:tabLst/>
                      </a:pP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On peut constater que la solution, qui s’est étalée au fond du bocal en premier, est remontée en formant une vague du coté opposé d’où on avait versé la solution. Puis, avec le courant créé, la vague ira se former de l’autre côté et ainsi de suite. La solution finira par se « calmer » au fond de l’aquarium. En effet, quand l’eau n’aura plus de courants, les 2 milieux vont s’empiler en couches, avec l’eau salée, plus dense, en dessous de l’eau </a:t>
                      </a:r>
                      <a:r>
                        <a:rPr kumimoji="0" lang="fr-FR" sz="1600" b="0" i="0" u="none" strike="noStrike" cap="none" normalizeH="0" baseline="0" dirty="0" smtClean="0">
                          <a:ln>
                            <a:noFill/>
                          </a:ln>
                          <a:solidFill>
                            <a:schemeClr val="tx1">
                              <a:lumMod val="65000"/>
                              <a:lumOff val="35000"/>
                            </a:schemeClr>
                          </a:solidFill>
                          <a:effectLst/>
                          <a:latin typeface="Calibri" pitchFamily="34" charset="0"/>
                          <a:ea typeface="ＭＳ Ｐゴシック"/>
                          <a:cs typeface="ＭＳ Ｐゴシック"/>
                        </a:rPr>
                        <a:t>moins salée, sur une durée assez courte.</a:t>
                      </a:r>
                      <a:endParaRPr kumimoji="0" lang="fr-FR" sz="1600" b="0" i="0" u="none" strike="noStrike" cap="none" normalizeH="0" baseline="0" dirty="0" smtClean="0">
                        <a:ln>
                          <a:noFill/>
                        </a:ln>
                        <a:solidFill>
                          <a:srgbClr val="FF0000"/>
                        </a:solidFill>
                        <a:effectLst/>
                        <a:latin typeface="Calibri" pitchFamily="34" charset="0"/>
                        <a:ea typeface="ＭＳ Ｐゴシック"/>
                        <a:cs typeface="ＭＳ Ｐゴシック"/>
                      </a:endParaRPr>
                    </a:p>
                    <a:p>
                      <a:pPr marL="0" marR="0" lvl="0" indent="0" algn="just" defTabSz="914400" rtl="0" eaLnBrk="0" fontAlgn="base" latinLnBrk="0" hangingPunct="0">
                        <a:lnSpc>
                          <a:spcPct val="100000"/>
                        </a:lnSpc>
                        <a:spcBef>
                          <a:spcPts val="1000"/>
                        </a:spcBef>
                        <a:spcAft>
                          <a:spcPts val="1000"/>
                        </a:spcAft>
                        <a:buClrTx/>
                        <a:buSzTx/>
                        <a:buFontTx/>
                        <a:buNone/>
                        <a:tabLst/>
                      </a:pPr>
                      <a:endPar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endParaRPr>
                    </a:p>
                    <a:p>
                      <a:pPr marL="0" marR="0" lvl="0" indent="0" algn="just" defTabSz="914400" rtl="0" eaLnBrk="0" fontAlgn="base" latinLnBrk="0" hangingPunct="0">
                        <a:lnSpc>
                          <a:spcPct val="100000"/>
                        </a:lnSpc>
                        <a:spcBef>
                          <a:spcPts val="1000"/>
                        </a:spcBef>
                        <a:spcAft>
                          <a:spcPts val="1000"/>
                        </a:spcAft>
                        <a:buClrTx/>
                        <a:buSzTx/>
                        <a:buFontTx/>
                        <a:buNone/>
                        <a:tabLst/>
                      </a:pPr>
                      <a:r>
                        <a:rPr kumimoji="0" lang="fr-FR" sz="1600" b="0" i="0" u="none" strike="noStrike" cap="none" normalizeH="0" baseline="0" dirty="0" smtClean="0">
                          <a:ln>
                            <a:noFill/>
                          </a:ln>
                          <a:solidFill>
                            <a:srgbClr val="48484B"/>
                          </a:solidFill>
                          <a:effectLst/>
                          <a:latin typeface="Calibri" pitchFamily="34" charset="0"/>
                          <a:ea typeface="ＭＳ Ｐゴシック"/>
                          <a:cs typeface="ＭＳ Ｐゴシック"/>
                        </a:rPr>
                        <a:t>                      La salinité de l’eau, qui varie beaucoup en fonction des endroits,                                                       est un des facteurs des courants marins.</a:t>
                      </a:r>
                    </a:p>
                  </a:txBody>
                  <a:tcPr horzOverflow="overflow">
                    <a:lnL cap="flat">
                      <a:noFill/>
                    </a:lnL>
                    <a:lnR cap="flat">
                      <a:noFill/>
                    </a:lnR>
                    <a:lnT cap="flat">
                      <a:noFill/>
                    </a:lnT>
                    <a:lnB>
                      <a:noFill/>
                    </a:lnB>
                    <a:lnTlToBr>
                      <a:noFill/>
                    </a:lnTlToBr>
                    <a:lnBlToTr>
                      <a:noFill/>
                    </a:lnBlToTr>
                    <a:noFill/>
                  </a:tcPr>
                </a:tc>
              </a:tr>
              <a:tr h="806856">
                <a:tc>
                  <a:txBody>
                    <a:bodyPr/>
                    <a:lstStyle/>
                    <a:p>
                      <a:pPr marL="0" marR="0" lvl="0" indent="0" algn="l" defTabSz="914400" rtl="0" eaLnBrk="0" fontAlgn="base" latinLnBrk="0" hangingPunct="0">
                        <a:lnSpc>
                          <a:spcPct val="100000"/>
                        </a:lnSpc>
                        <a:spcBef>
                          <a:spcPts val="1000"/>
                        </a:spcBef>
                        <a:spcAft>
                          <a:spcPts val="1000"/>
                        </a:spcAft>
                        <a:buClrTx/>
                        <a:buSzTx/>
                        <a:buFontTx/>
                        <a:buNone/>
                        <a:tabLst/>
                      </a:pPr>
                      <a:endParaRPr kumimoji="0" lang="fr-FR" sz="1600" b="0" i="0" u="none" strike="noStrike" cap="none" normalizeH="0" baseline="0" dirty="0" smtClean="0">
                        <a:ln>
                          <a:noFill/>
                        </a:ln>
                        <a:solidFill>
                          <a:srgbClr val="48484B"/>
                        </a:solidFill>
                        <a:effectLst/>
                        <a:latin typeface="Agency FB" pitchFamily="34" charset="0"/>
                        <a:ea typeface="ＭＳ Ｐゴシック"/>
                        <a:cs typeface="ＭＳ Ｐゴシック"/>
                      </a:endParaRPr>
                    </a:p>
                  </a:txBody>
                  <a:tcPr horzOverflow="overflow">
                    <a:lnL cap="flat">
                      <a:noFill/>
                    </a:lnL>
                    <a:lnR cap="flat">
                      <a:noFill/>
                    </a:lnR>
                    <a:lnT>
                      <a:noFill/>
                    </a:lnT>
                    <a:lnB cap="flat">
                      <a:noFill/>
                    </a:lnB>
                    <a:lnTlToBr>
                      <a:noFill/>
                    </a:lnTlToBr>
                    <a:lnBlToTr>
                      <a:noFill/>
                    </a:lnBlToTr>
                    <a:noFill/>
                  </a:tcPr>
                </a:tc>
              </a:tr>
            </a:tbl>
          </a:graphicData>
        </a:graphic>
      </p:graphicFrame>
      <p:pic>
        <p:nvPicPr>
          <p:cNvPr id="75786" name="Picture 10" descr="--++++++ 020"/>
          <p:cNvPicPr>
            <a:picLocks noGrp="1" noChangeAspect="1" noChangeArrowheads="1"/>
          </p:cNvPicPr>
          <p:nvPr>
            <p:ph sz="quarter" idx="2"/>
          </p:nvPr>
        </p:nvPicPr>
        <p:blipFill>
          <a:blip r:embed="rId3" cstate="print"/>
          <a:srcRect/>
          <a:stretch>
            <a:fillRect/>
          </a:stretch>
        </p:blipFill>
        <p:spPr bwMode="auto">
          <a:xfrm>
            <a:off x="5148064" y="1052736"/>
            <a:ext cx="2914650" cy="2185988"/>
          </a:xfrm>
          <a:noFill/>
          <a:ln>
            <a:miter lim="800000"/>
            <a:headEnd/>
            <a:tailEnd/>
          </a:ln>
        </p:spPr>
      </p:pic>
      <p:sp>
        <p:nvSpPr>
          <p:cNvPr id="4" name="Flèche droite 3"/>
          <p:cNvSpPr/>
          <p:nvPr/>
        </p:nvSpPr>
        <p:spPr>
          <a:xfrm>
            <a:off x="1409749" y="6021288"/>
            <a:ext cx="360040" cy="2880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6" name="Connecteur droit avec flèche 5"/>
          <p:cNvCxnSpPr/>
          <p:nvPr/>
        </p:nvCxnSpPr>
        <p:spPr>
          <a:xfrm flipV="1">
            <a:off x="2822350" y="2412504"/>
            <a:ext cx="504056" cy="2327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Connecteur droit avec flèche 6"/>
          <p:cNvCxnSpPr/>
          <p:nvPr/>
        </p:nvCxnSpPr>
        <p:spPr>
          <a:xfrm flipV="1">
            <a:off x="1838186" y="2645297"/>
            <a:ext cx="933614" cy="6175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Connecteur droit avec flèche 7"/>
          <p:cNvCxnSpPr/>
          <p:nvPr/>
        </p:nvCxnSpPr>
        <p:spPr>
          <a:xfrm>
            <a:off x="1517761" y="2497088"/>
            <a:ext cx="252028" cy="2099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flipH="1">
            <a:off x="7452320" y="2120329"/>
            <a:ext cx="288032" cy="3749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Connecteur droit avec flèche 9"/>
          <p:cNvCxnSpPr/>
          <p:nvPr/>
        </p:nvCxnSpPr>
        <p:spPr>
          <a:xfrm flipH="1">
            <a:off x="6660232" y="2528900"/>
            <a:ext cx="720080" cy="1163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onnecteur droit avec flèche 10"/>
          <p:cNvCxnSpPr/>
          <p:nvPr/>
        </p:nvCxnSpPr>
        <p:spPr>
          <a:xfrm flipV="1">
            <a:off x="3345374" y="2052464"/>
            <a:ext cx="55262" cy="2964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Connecteur droit avec flèche 23"/>
          <p:cNvCxnSpPr/>
          <p:nvPr/>
        </p:nvCxnSpPr>
        <p:spPr>
          <a:xfrm flipH="1">
            <a:off x="5918356" y="2609064"/>
            <a:ext cx="72008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Connecteur droit avec flèche 25"/>
          <p:cNvCxnSpPr/>
          <p:nvPr/>
        </p:nvCxnSpPr>
        <p:spPr>
          <a:xfrm flipH="1" flipV="1">
            <a:off x="5558316" y="2200672"/>
            <a:ext cx="360040" cy="3642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8" name="Ellipse 27"/>
          <p:cNvSpPr/>
          <p:nvPr/>
        </p:nvSpPr>
        <p:spPr>
          <a:xfrm>
            <a:off x="3491880" y="2727077"/>
            <a:ext cx="504056" cy="504056"/>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rgbClr val="EB0903"/>
                </a:solidFill>
              </a:rPr>
              <a:t>3</a:t>
            </a:r>
            <a:endParaRPr lang="fr-FR" sz="2800" b="1" dirty="0">
              <a:solidFill>
                <a:srgbClr val="EB0903"/>
              </a:solidFill>
            </a:endParaRPr>
          </a:p>
        </p:txBody>
      </p:sp>
      <p:sp>
        <p:nvSpPr>
          <p:cNvPr id="29" name="Ellipse 28"/>
          <p:cNvSpPr/>
          <p:nvPr/>
        </p:nvSpPr>
        <p:spPr>
          <a:xfrm>
            <a:off x="7596336" y="2727077"/>
            <a:ext cx="504056" cy="504056"/>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rgbClr val="EB0903"/>
                </a:solidFill>
              </a:rPr>
              <a:t>4</a:t>
            </a:r>
            <a:endParaRPr lang="fr-FR" sz="2800" b="1" dirty="0">
              <a:solidFill>
                <a:srgbClr val="EB090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sans_titre-1v"/>
          <p:cNvPicPr>
            <a:picLocks noGrp="1" noChangeAspect="1" noChangeArrowheads="1"/>
          </p:cNvPicPr>
          <p:nvPr>
            <p:ph idx="4294967295"/>
          </p:nvPr>
        </p:nvPicPr>
        <p:blipFill>
          <a:blip r:embed="rId2" cstate="print"/>
          <a:srcRect/>
          <a:stretch>
            <a:fillRect/>
          </a:stretch>
        </p:blipFill>
        <p:spPr bwMode="auto">
          <a:xfrm>
            <a:off x="611560" y="1340768"/>
            <a:ext cx="3513137" cy="4392612"/>
          </a:xfrm>
          <a:prstGeom prst="rect">
            <a:avLst/>
          </a:prstGeom>
          <a:noFill/>
          <a:ln>
            <a:miter lim="800000"/>
            <a:headEnd/>
            <a:tailEnd/>
          </a:ln>
        </p:spPr>
      </p:pic>
      <p:pic>
        <p:nvPicPr>
          <p:cNvPr id="64518" name="Picture 6" descr="taraetbongosdoubles6m"/>
          <p:cNvPicPr>
            <a:picLocks noChangeAspect="1" noChangeArrowheads="1"/>
          </p:cNvPicPr>
          <p:nvPr/>
        </p:nvPicPr>
        <p:blipFill>
          <a:blip r:embed="rId3" cstate="print"/>
          <a:srcRect/>
          <a:stretch>
            <a:fillRect/>
          </a:stretch>
        </p:blipFill>
        <p:spPr bwMode="auto">
          <a:xfrm>
            <a:off x="4427538" y="2276475"/>
            <a:ext cx="4321175" cy="2946400"/>
          </a:xfrm>
          <a:prstGeom prst="rect">
            <a:avLst/>
          </a:prstGeom>
          <a:noFill/>
          <a:ln w="9525">
            <a:noFill/>
            <a:miter lim="800000"/>
            <a:headEnd/>
            <a:tailEnd/>
          </a:ln>
        </p:spPr>
      </p:pic>
      <p:sp>
        <p:nvSpPr>
          <p:cNvPr id="64520" name="Text Box 8"/>
          <p:cNvSpPr txBox="1">
            <a:spLocks noChangeArrowheads="1"/>
          </p:cNvSpPr>
          <p:nvPr/>
        </p:nvSpPr>
        <p:spPr bwMode="auto">
          <a:xfrm>
            <a:off x="4572000" y="5949280"/>
            <a:ext cx="4175125" cy="276999"/>
          </a:xfrm>
          <a:prstGeom prst="rect">
            <a:avLst/>
          </a:prstGeom>
          <a:noFill/>
          <a:ln w="9525">
            <a:noFill/>
            <a:miter lim="800000"/>
            <a:headEnd/>
            <a:tailEnd/>
          </a:ln>
          <a:effectLst/>
        </p:spPr>
        <p:txBody>
          <a:bodyPr>
            <a:spAutoFit/>
          </a:bodyPr>
          <a:lstStyle/>
          <a:p>
            <a:pPr>
              <a:spcBef>
                <a:spcPct val="50000"/>
              </a:spcBef>
            </a:pPr>
            <a:r>
              <a:rPr lang="fr-FR" sz="1200" dirty="0">
                <a:latin typeface="Calibri" pitchFamily="34" charset="0"/>
              </a:rPr>
              <a:t>Source: </a:t>
            </a:r>
            <a:r>
              <a:rPr lang="fr-FR" sz="1200" dirty="0" smtClean="0">
                <a:latin typeface="Calibri" pitchFamily="34" charset="0"/>
              </a:rPr>
              <a:t>oceans.taraexpeditions.org</a:t>
            </a:r>
            <a:endParaRPr lang="fr-FR" sz="1200" dirty="0">
              <a:latin typeface="Calibri" pitchFamily="34" charset="0"/>
            </a:endParaRPr>
          </a:p>
        </p:txBody>
      </p:sp>
      <p:sp>
        <p:nvSpPr>
          <p:cNvPr id="2" name="ZoneTexte 1"/>
          <p:cNvSpPr txBox="1"/>
          <p:nvPr/>
        </p:nvSpPr>
        <p:spPr>
          <a:xfrm>
            <a:off x="1022837" y="404813"/>
            <a:ext cx="7396577" cy="646331"/>
          </a:xfrm>
          <a:prstGeom prst="rect">
            <a:avLst/>
          </a:prstGeom>
          <a:noFill/>
        </p:spPr>
        <p:txBody>
          <a:bodyPr wrap="none" rtlCol="0">
            <a:spAutoFit/>
          </a:bodyPr>
          <a:lstStyle/>
          <a:p>
            <a:r>
              <a:rPr lang="fr-FR" sz="3600" b="1" dirty="0" smtClean="0">
                <a:latin typeface="Candara" pitchFamily="34" charset="0"/>
              </a:rPr>
              <a:t>Les méthodes de recueil du plancton</a:t>
            </a:r>
            <a:endParaRPr lang="fr-FR" sz="3600" b="1" dirty="0">
              <a:latin typeface="Candara" pitchFamily="34" charset="0"/>
            </a:endParaRPr>
          </a:p>
        </p:txBody>
      </p:sp>
      <p:sp>
        <p:nvSpPr>
          <p:cNvPr id="6" name="Text Box 8"/>
          <p:cNvSpPr txBox="1">
            <a:spLocks noChangeArrowheads="1"/>
          </p:cNvSpPr>
          <p:nvPr/>
        </p:nvSpPr>
        <p:spPr bwMode="auto">
          <a:xfrm>
            <a:off x="323528" y="5877272"/>
            <a:ext cx="4175125" cy="276999"/>
          </a:xfrm>
          <a:prstGeom prst="rect">
            <a:avLst/>
          </a:prstGeom>
          <a:noFill/>
          <a:ln w="9525">
            <a:noFill/>
            <a:miter lim="800000"/>
            <a:headEnd/>
            <a:tailEnd/>
          </a:ln>
          <a:effectLst/>
        </p:spPr>
        <p:txBody>
          <a:bodyPr>
            <a:spAutoFit/>
          </a:bodyPr>
          <a:lstStyle/>
          <a:p>
            <a:pPr>
              <a:spcBef>
                <a:spcPct val="50000"/>
              </a:spcBef>
            </a:pPr>
            <a:r>
              <a:rPr lang="fr-FR" sz="1200" i="1" dirty="0" smtClean="0">
                <a:latin typeface="Calibri" pitchFamily="34" charset="0"/>
              </a:rPr>
              <a:t>Tamis de filtration de différents maillages à bord du bateau</a:t>
            </a:r>
            <a:endParaRPr lang="fr-FR" sz="1200" i="1" dirty="0">
              <a:latin typeface="Calibri" pitchFamily="34" charset="0"/>
            </a:endParaRPr>
          </a:p>
        </p:txBody>
      </p:sp>
      <p:sp>
        <p:nvSpPr>
          <p:cNvPr id="7" name="Text Box 8"/>
          <p:cNvSpPr txBox="1">
            <a:spLocks noChangeArrowheads="1"/>
          </p:cNvSpPr>
          <p:nvPr/>
        </p:nvSpPr>
        <p:spPr bwMode="auto">
          <a:xfrm>
            <a:off x="4644008" y="5373216"/>
            <a:ext cx="4175125" cy="276999"/>
          </a:xfrm>
          <a:prstGeom prst="rect">
            <a:avLst/>
          </a:prstGeom>
          <a:noFill/>
          <a:ln w="9525">
            <a:noFill/>
            <a:miter lim="800000"/>
            <a:headEnd/>
            <a:tailEnd/>
          </a:ln>
          <a:effectLst/>
        </p:spPr>
        <p:txBody>
          <a:bodyPr>
            <a:spAutoFit/>
          </a:bodyPr>
          <a:lstStyle/>
          <a:p>
            <a:pPr>
              <a:spcBef>
                <a:spcPct val="50000"/>
              </a:spcBef>
            </a:pPr>
            <a:r>
              <a:rPr lang="fr-FR" sz="1200" i="1" dirty="0" smtClean="0">
                <a:latin typeface="Calibri" pitchFamily="34" charset="0"/>
              </a:rPr>
              <a:t>Filets de dérive</a:t>
            </a:r>
            <a:endParaRPr lang="fr-FR" sz="1200" i="1" dirty="0">
              <a:latin typeface="Calibri" pitchFamily="34" charset="0"/>
            </a:endParaRPr>
          </a:p>
        </p:txBody>
      </p:sp>
    </p:spTree>
    <p:extLst>
      <p:ext uri="{BB962C8B-B14F-4D97-AF65-F5344CB8AC3E}">
        <p14:creationId xmlns:p14="http://schemas.microsoft.com/office/powerpoint/2010/main" xmlns="" val="367145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5" name="Picture 9" descr="Filtres_1"/>
          <p:cNvPicPr>
            <a:picLocks noChangeAspect="1" noChangeArrowheads="1"/>
          </p:cNvPicPr>
          <p:nvPr/>
        </p:nvPicPr>
        <p:blipFill>
          <a:blip r:embed="rId2" cstate="print"/>
          <a:srcRect/>
          <a:stretch>
            <a:fillRect/>
          </a:stretch>
        </p:blipFill>
        <p:spPr bwMode="auto">
          <a:xfrm>
            <a:off x="1763688" y="3501008"/>
            <a:ext cx="2473230" cy="2952328"/>
          </a:xfrm>
          <a:prstGeom prst="rect">
            <a:avLst/>
          </a:prstGeom>
          <a:noFill/>
        </p:spPr>
      </p:pic>
      <p:sp>
        <p:nvSpPr>
          <p:cNvPr id="65539" name="Rectangle 3"/>
          <p:cNvSpPr>
            <a:spLocks noGrp="1" noChangeArrowheads="1"/>
          </p:cNvSpPr>
          <p:nvPr>
            <p:ph type="body" idx="1"/>
          </p:nvPr>
        </p:nvSpPr>
        <p:spPr bwMode="auto">
          <a:xfrm>
            <a:off x="468313" y="404813"/>
            <a:ext cx="8229600" cy="4032299"/>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pPr>
            <a:r>
              <a:rPr lang="fr-FR" sz="1600" dirty="0" smtClean="0">
                <a:latin typeface="Calibri" pitchFamily="34" charset="0"/>
                <a:ea typeface="ＭＳ Ｐゴシック"/>
                <a:cs typeface="ＭＳ Ｐゴシック"/>
              </a:rPr>
              <a:t>Choisir une station de relèvement : pour avoir des chiffres de comparaison, ou en fonction d’un intérêt particulier (tourbillon de Gibraltar par exemple)</a:t>
            </a:r>
          </a:p>
          <a:p>
            <a:pPr algn="just">
              <a:lnSpc>
                <a:spcPct val="80000"/>
              </a:lnSpc>
            </a:pPr>
            <a:r>
              <a:rPr lang="fr-FR" sz="1600" dirty="0" smtClean="0">
                <a:latin typeface="Calibri" pitchFamily="34" charset="0"/>
                <a:ea typeface="ＭＳ Ｐゴシック"/>
                <a:cs typeface="ＭＳ Ｐゴシック"/>
              </a:rPr>
              <a:t>Sur le lieu : on plonge </a:t>
            </a:r>
            <a:r>
              <a:rPr lang="fr-FR" sz="1600" dirty="0" smtClean="0">
                <a:latin typeface="Calibri" pitchFamily="34" charset="0"/>
                <a:ea typeface="ＭＳ Ｐゴシック"/>
                <a:cs typeface="ＭＳ Ｐゴシック"/>
              </a:rPr>
              <a:t>une </a:t>
            </a:r>
            <a:r>
              <a:rPr lang="fr-FR" sz="1600" dirty="0" smtClean="0">
                <a:latin typeface="Calibri" pitchFamily="34" charset="0"/>
                <a:ea typeface="ＭＳ Ｐゴシック"/>
                <a:cs typeface="ＭＳ Ｐゴシック"/>
              </a:rPr>
              <a:t>sonde </a:t>
            </a:r>
            <a:r>
              <a:rPr lang="fr-FR" sz="1600" dirty="0" smtClean="0">
                <a:latin typeface="Calibri" pitchFamily="34" charset="0"/>
                <a:ea typeface="ＭＳ Ｐゴシック"/>
                <a:cs typeface="ＭＳ Ｐゴシック"/>
              </a:rPr>
              <a:t>puis </a:t>
            </a:r>
            <a:r>
              <a:rPr lang="fr-FR" sz="1600" dirty="0" smtClean="0">
                <a:latin typeface="Calibri" pitchFamily="34" charset="0"/>
                <a:ea typeface="ＭＳ Ｐゴシック"/>
                <a:cs typeface="ＭＳ Ｐゴシック"/>
              </a:rPr>
              <a:t>un tuyau relié à une pompe est plongé à quelques mètres sous la surface </a:t>
            </a:r>
          </a:p>
          <a:p>
            <a:pPr algn="just">
              <a:lnSpc>
                <a:spcPct val="80000"/>
              </a:lnSpc>
            </a:pPr>
            <a:r>
              <a:rPr lang="fr-FR" sz="1600" dirty="0" smtClean="0">
                <a:latin typeface="Calibri" pitchFamily="34" charset="0"/>
                <a:ea typeface="ＭＳ Ｐゴシック"/>
                <a:cs typeface="ＭＳ Ｐゴシック"/>
              </a:rPr>
              <a:t>On plonge les « récolteurs » : des tubes conçus pour se fermer à une certaine profondeur comme 400/300/200/75 </a:t>
            </a:r>
            <a:r>
              <a:rPr lang="fr-FR" sz="1600" dirty="0" smtClean="0">
                <a:latin typeface="Calibri" pitchFamily="34" charset="0"/>
                <a:ea typeface="ＭＳ Ｐゴシック"/>
                <a:cs typeface="ＭＳ Ｐゴシック"/>
              </a:rPr>
              <a:t>mètres</a:t>
            </a:r>
          </a:p>
          <a:p>
            <a:pPr algn="just">
              <a:lnSpc>
                <a:spcPct val="80000"/>
              </a:lnSpc>
            </a:pPr>
            <a:r>
              <a:rPr lang="fr-FR" sz="1600" dirty="0" smtClean="0">
                <a:latin typeface="Calibri" pitchFamily="34" charset="0"/>
              </a:rPr>
              <a:t>On </a:t>
            </a:r>
            <a:r>
              <a:rPr lang="fr-FR" sz="1600" dirty="0" smtClean="0">
                <a:latin typeface="Calibri" pitchFamily="34" charset="0"/>
              </a:rPr>
              <a:t>met à l’eau un filet (comme pour filtrer les échantillons) et on le plonge à 400 m.</a:t>
            </a:r>
          </a:p>
          <a:p>
            <a:pPr algn="just">
              <a:lnSpc>
                <a:spcPct val="80000"/>
              </a:lnSpc>
            </a:pPr>
            <a:endParaRPr lang="fr-FR" sz="1600" dirty="0" smtClean="0">
              <a:latin typeface="Calibri" pitchFamily="34" charset="0"/>
              <a:ea typeface="ＭＳ Ｐゴシック"/>
              <a:cs typeface="ＭＳ Ｐゴシック"/>
            </a:endParaRPr>
          </a:p>
        </p:txBody>
      </p:sp>
      <p:pic>
        <p:nvPicPr>
          <p:cNvPr id="65549" name="Picture 13" descr="f%20filets%20a%20plancton"/>
          <p:cNvPicPr>
            <a:picLocks noChangeAspect="1" noChangeArrowheads="1"/>
          </p:cNvPicPr>
          <p:nvPr/>
        </p:nvPicPr>
        <p:blipFill>
          <a:blip r:embed="rId3" cstate="print"/>
          <a:srcRect/>
          <a:stretch>
            <a:fillRect/>
          </a:stretch>
        </p:blipFill>
        <p:spPr bwMode="auto">
          <a:xfrm>
            <a:off x="5148064" y="2636912"/>
            <a:ext cx="3359890" cy="2520280"/>
          </a:xfrm>
          <a:prstGeom prst="rect">
            <a:avLst/>
          </a:prstGeom>
          <a:noFill/>
        </p:spPr>
      </p:pic>
      <p:sp>
        <p:nvSpPr>
          <p:cNvPr id="6" name="ZoneTexte 5"/>
          <p:cNvSpPr txBox="1"/>
          <p:nvPr/>
        </p:nvSpPr>
        <p:spPr>
          <a:xfrm>
            <a:off x="899592" y="2708920"/>
            <a:ext cx="3888432" cy="683264"/>
          </a:xfrm>
          <a:prstGeom prst="rect">
            <a:avLst/>
          </a:prstGeom>
          <a:noFill/>
        </p:spPr>
        <p:txBody>
          <a:bodyPr wrap="square" rtlCol="0">
            <a:spAutoFit/>
          </a:bodyPr>
          <a:lstStyle/>
          <a:p>
            <a:pPr algn="just">
              <a:lnSpc>
                <a:spcPct val="80000"/>
              </a:lnSpc>
            </a:pPr>
            <a:endParaRPr lang="fr-FR" dirty="0" smtClean="0">
              <a:latin typeface="Calibri" pitchFamily="34" charset="0"/>
            </a:endParaRPr>
          </a:p>
          <a:p>
            <a:pPr algn="just">
              <a:lnSpc>
                <a:spcPct val="80000"/>
              </a:lnSpc>
            </a:pPr>
            <a:r>
              <a:rPr lang="fr-FR" dirty="0" smtClean="0">
                <a:latin typeface="Calibri" pitchFamily="34" charset="0"/>
              </a:rPr>
              <a:t>On </a:t>
            </a:r>
            <a:r>
              <a:rPr lang="fr-FR" dirty="0" smtClean="0">
                <a:latin typeface="Calibri" pitchFamily="34" charset="0"/>
              </a:rPr>
              <a:t>en filtre le contenu, avec des mailles de plusieurs micromètres à 0,2 microns</a:t>
            </a:r>
            <a:r>
              <a:rPr lang="fr-FR" dirty="0" smtClean="0">
                <a:latin typeface="Calibri" pitchFamily="34" charset="0"/>
              </a:rPr>
              <a:t>.</a:t>
            </a:r>
            <a:endParaRPr lang="fr-FR" dirty="0"/>
          </a:p>
        </p:txBody>
      </p:sp>
    </p:spTree>
    <p:extLst>
      <p:ext uri="{BB962C8B-B14F-4D97-AF65-F5344CB8AC3E}">
        <p14:creationId xmlns:p14="http://schemas.microsoft.com/office/powerpoint/2010/main" xmlns="" val="3583315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fr-FR" b="1" dirty="0" smtClean="0">
                <a:latin typeface="Candara" pitchFamily="34" charset="0"/>
                <a:ea typeface="ＭＳ Ｐゴシック"/>
                <a:cs typeface="ＭＳ Ｐゴシック"/>
              </a:rPr>
              <a:t>Les protistes</a:t>
            </a:r>
          </a:p>
        </p:txBody>
      </p:sp>
      <p:sp>
        <p:nvSpPr>
          <p:cNvPr id="65538" name="Rectangle 3"/>
          <p:cNvSpPr>
            <a:spLocks noGrp="1" noChangeArrowheads="1"/>
          </p:cNvSpPr>
          <p:nvPr>
            <p:ph type="body" sz="half" idx="1"/>
          </p:nvPr>
        </p:nvSpPr>
        <p:spPr bwMode="auto">
          <a:xfrm>
            <a:off x="467544" y="1473616"/>
            <a:ext cx="4038600" cy="4525963"/>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pPr>
            <a:r>
              <a:rPr lang="fr-FR" sz="2000" dirty="0" smtClean="0">
                <a:latin typeface="Calibri" pitchFamily="34" charset="0"/>
                <a:ea typeface="ＭＳ Ｐゴシック"/>
                <a:cs typeface="ＭＳ Ｐゴシック"/>
              </a:rPr>
              <a:t>Les protistes sont des êtres vivants, formant un groupe très diversifié, constitués d’une seule cellule, ce sont des eucaryotes unicellulaires. </a:t>
            </a:r>
          </a:p>
          <a:p>
            <a:pPr algn="just">
              <a:lnSpc>
                <a:spcPct val="80000"/>
              </a:lnSpc>
            </a:pPr>
            <a:r>
              <a:rPr lang="fr-FR" sz="2000" dirty="0" smtClean="0">
                <a:latin typeface="Calibri" pitchFamily="34" charset="0"/>
                <a:ea typeface="ＭＳ Ｐゴシック"/>
                <a:cs typeface="ＭＳ Ｐゴシック"/>
              </a:rPr>
              <a:t>Protistes végétaux, animaux et fongiques (champignons).</a:t>
            </a:r>
          </a:p>
          <a:p>
            <a:pPr algn="just">
              <a:lnSpc>
                <a:spcPct val="80000"/>
              </a:lnSpc>
            </a:pPr>
            <a:r>
              <a:rPr lang="fr-FR" sz="2000" dirty="0" smtClean="0">
                <a:latin typeface="Calibri" pitchFamily="34" charset="0"/>
                <a:ea typeface="ＭＳ Ｐゴシック"/>
                <a:cs typeface="ＭＳ Ｐゴシック"/>
              </a:rPr>
              <a:t>70 000 espèces connues actuellement, généralement microscopiques.</a:t>
            </a:r>
          </a:p>
          <a:p>
            <a:pPr algn="just">
              <a:lnSpc>
                <a:spcPct val="80000"/>
              </a:lnSpc>
            </a:pPr>
            <a:r>
              <a:rPr lang="fr-FR" sz="2000" dirty="0" smtClean="0">
                <a:latin typeface="Calibri" pitchFamily="34" charset="0"/>
                <a:ea typeface="ＭＳ Ｐゴシック"/>
                <a:cs typeface="ＭＳ Ｐゴシック"/>
              </a:rPr>
              <a:t>Nombre certainement beaucoup plus important.</a:t>
            </a:r>
          </a:p>
          <a:p>
            <a:pPr algn="just">
              <a:lnSpc>
                <a:spcPct val="80000"/>
              </a:lnSpc>
            </a:pPr>
            <a:r>
              <a:rPr lang="fr-FR" sz="2000" dirty="0" smtClean="0">
                <a:latin typeface="Calibri" pitchFamily="34" charset="0"/>
                <a:ea typeface="ＭＳ Ｐゴシック"/>
                <a:cs typeface="ＭＳ Ｐゴシック"/>
              </a:rPr>
              <a:t>Des protistes inclassables, du fait de leur apparentement à plusieurs groupes.</a:t>
            </a:r>
          </a:p>
        </p:txBody>
      </p:sp>
      <p:sp>
        <p:nvSpPr>
          <p:cNvPr id="65539" name="Rectangle 4"/>
          <p:cNvSpPr>
            <a:spLocks noGrp="1" noChangeArrowheads="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fr-FR" sz="1600" dirty="0" smtClean="0">
              <a:ea typeface="ＭＳ Ｐゴシック"/>
              <a:cs typeface="ＭＳ Ｐゴシック"/>
            </a:endParaRPr>
          </a:p>
        </p:txBody>
      </p:sp>
      <p:pic>
        <p:nvPicPr>
          <p:cNvPr id="65540" name="Picture 8" descr="diatomee"/>
          <p:cNvPicPr>
            <a:picLocks noChangeAspect="1" noChangeArrowheads="1"/>
          </p:cNvPicPr>
          <p:nvPr/>
        </p:nvPicPr>
        <p:blipFill>
          <a:blip r:embed="rId2" cstate="print"/>
          <a:srcRect/>
          <a:stretch>
            <a:fillRect/>
          </a:stretch>
        </p:blipFill>
        <p:spPr bwMode="auto">
          <a:xfrm>
            <a:off x="4787900" y="1628775"/>
            <a:ext cx="3770313" cy="3887788"/>
          </a:xfrm>
          <a:prstGeom prst="rect">
            <a:avLst/>
          </a:prstGeom>
          <a:noFill/>
          <a:ln w="9525">
            <a:noFill/>
            <a:miter lim="800000"/>
            <a:headEnd/>
            <a:tailEnd/>
          </a:ln>
        </p:spPr>
      </p:pic>
      <p:sp>
        <p:nvSpPr>
          <p:cNvPr id="65541" name="Text Box 10"/>
          <p:cNvSpPr txBox="1">
            <a:spLocks noChangeArrowheads="1"/>
          </p:cNvSpPr>
          <p:nvPr/>
        </p:nvSpPr>
        <p:spPr bwMode="auto">
          <a:xfrm>
            <a:off x="5003800" y="5661025"/>
            <a:ext cx="3529013" cy="366713"/>
          </a:xfrm>
          <a:prstGeom prst="rect">
            <a:avLst/>
          </a:prstGeom>
          <a:noFill/>
          <a:ln w="9525">
            <a:noFill/>
            <a:miter lim="800000"/>
            <a:headEnd/>
            <a:tailEnd/>
          </a:ln>
        </p:spPr>
        <p:txBody>
          <a:bodyPr>
            <a:spAutoFit/>
          </a:bodyPr>
          <a:lstStyle/>
          <a:p>
            <a:pPr>
              <a:spcBef>
                <a:spcPct val="50000"/>
              </a:spcBef>
            </a:pPr>
            <a:endParaRPr lang="fr-FR"/>
          </a:p>
        </p:txBody>
      </p:sp>
      <p:sp>
        <p:nvSpPr>
          <p:cNvPr id="65542" name="Text Box 11"/>
          <p:cNvSpPr txBox="1">
            <a:spLocks noChangeArrowheads="1"/>
          </p:cNvSpPr>
          <p:nvPr/>
        </p:nvSpPr>
        <p:spPr bwMode="auto">
          <a:xfrm>
            <a:off x="4535488" y="5661248"/>
            <a:ext cx="4608512" cy="338554"/>
          </a:xfrm>
          <a:prstGeom prst="rect">
            <a:avLst/>
          </a:prstGeom>
          <a:noFill/>
          <a:ln w="9525">
            <a:noFill/>
            <a:miter lim="800000"/>
            <a:headEnd/>
            <a:tailEnd/>
          </a:ln>
        </p:spPr>
        <p:txBody>
          <a:bodyPr wrap="square">
            <a:spAutoFit/>
          </a:bodyPr>
          <a:lstStyle/>
          <a:p>
            <a:pPr>
              <a:spcBef>
                <a:spcPct val="50000"/>
              </a:spcBef>
            </a:pPr>
            <a:r>
              <a:rPr lang="fr-FR" u="sng" dirty="0">
                <a:latin typeface="Calibri" pitchFamily="34" charset="0"/>
              </a:rPr>
              <a:t>Diatomée </a:t>
            </a:r>
            <a:r>
              <a:rPr lang="fr-FR" u="sng" dirty="0" smtClean="0">
                <a:latin typeface="Calibri" pitchFamily="34" charset="0"/>
              </a:rPr>
              <a:t>marine</a:t>
            </a:r>
            <a:r>
              <a:rPr lang="fr-FR" u="sng" dirty="0" smtClean="0">
                <a:solidFill>
                  <a:srgbClr val="FF0000"/>
                </a:solidFill>
                <a:latin typeface="Calibri" pitchFamily="34" charset="0"/>
              </a:rPr>
              <a:t> </a:t>
            </a:r>
            <a:r>
              <a:rPr lang="fr-FR" u="sng" dirty="0" smtClean="0">
                <a:latin typeface="Calibri" pitchFamily="34" charset="0"/>
              </a:rPr>
              <a:t>(observée au microscope x1000)</a:t>
            </a:r>
            <a:endParaRPr lang="fr-FR" u="sng" dirty="0">
              <a:latin typeface="Calibri" pitchFamily="34" charset="0"/>
            </a:endParaRPr>
          </a:p>
        </p:txBody>
      </p:sp>
    </p:spTree>
    <p:extLst>
      <p:ext uri="{BB962C8B-B14F-4D97-AF65-F5344CB8AC3E}">
        <p14:creationId xmlns:p14="http://schemas.microsoft.com/office/powerpoint/2010/main" xmlns="" val="35483422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iaporama_GE_12-13">
  <a:themeElements>
    <a:clrScheme name="PresentationMedi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resentationMedi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sentationMedi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ception personnalisée">
  <a:themeElements>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795</TotalTime>
  <Words>592</Words>
  <Application>Microsoft Office PowerPoint</Application>
  <PresentationFormat>Affichage à l'écran (4:3)</PresentationFormat>
  <Paragraphs>115</Paragraphs>
  <Slides>11</Slides>
  <Notes>0</Notes>
  <HiddenSlides>0</HiddenSlides>
  <MMClips>0</MMClips>
  <ScaleCrop>false</ScaleCrop>
  <HeadingPairs>
    <vt:vector size="4" baseType="variant">
      <vt:variant>
        <vt:lpstr>Thème</vt:lpstr>
      </vt:variant>
      <vt:variant>
        <vt:i4>5</vt:i4>
      </vt:variant>
      <vt:variant>
        <vt:lpstr>Titres des diapositives</vt:lpstr>
      </vt:variant>
      <vt:variant>
        <vt:i4>11</vt:i4>
      </vt:variant>
    </vt:vector>
  </HeadingPairs>
  <TitlesOfParts>
    <vt:vector size="16" baseType="lpstr">
      <vt:lpstr>Diaporama_GE_12-13</vt:lpstr>
      <vt:lpstr>Conception personnalisée</vt:lpstr>
      <vt:lpstr>2_Conception personnalisée</vt:lpstr>
      <vt:lpstr>1_Conception personnalisée</vt:lpstr>
      <vt:lpstr>3_Conception personnalisée</vt:lpstr>
      <vt:lpstr>Salinité, température : facteurs influant sur le ramassage des micro-organismes ?</vt:lpstr>
      <vt:lpstr>Trajet Tara, de 2010 à 2012 !</vt:lpstr>
      <vt:lpstr>La Salinité</vt:lpstr>
      <vt:lpstr>Les courants marins</vt:lpstr>
      <vt:lpstr>Modélisation des courants</vt:lpstr>
      <vt:lpstr>Diapositive 6</vt:lpstr>
      <vt:lpstr>Diapositive 7</vt:lpstr>
      <vt:lpstr>Diapositive 8</vt:lpstr>
      <vt:lpstr>Les protistes</vt:lpstr>
      <vt:lpstr>Exemple de protiste :  la Paramécie (observée en classe)</vt:lpstr>
      <vt:lpstr>Diapositive 11</vt:lpstr>
    </vt:vector>
  </TitlesOfParts>
  <Manager>Recherche</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Titrage de niveau 1</dc:title>
  <dc:subject>Présentation Power Point</dc:subject>
  <dc:creator>User</dc:creator>
  <cp:lastModifiedBy>Bruno</cp:lastModifiedBy>
  <cp:revision>65</cp:revision>
  <dcterms:created xsi:type="dcterms:W3CDTF">2012-05-03T15:01:21Z</dcterms:created>
  <dcterms:modified xsi:type="dcterms:W3CDTF">2013-05-24T13:15:52Z</dcterms:modified>
</cp:coreProperties>
</file>