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49" r:id="rId2"/>
    <p:sldMasterId id="2147483651" r:id="rId3"/>
    <p:sldMasterId id="2147483652" r:id="rId4"/>
    <p:sldMasterId id="2147483653" r:id="rId5"/>
  </p:sldMasterIdLst>
  <p:handoutMasterIdLst>
    <p:handoutMasterId r:id="rId19"/>
  </p:handoutMasterIdLst>
  <p:sldIdLst>
    <p:sldId id="261" r:id="rId6"/>
    <p:sldId id="281" r:id="rId7"/>
    <p:sldId id="288" r:id="rId8"/>
    <p:sldId id="285" r:id="rId9"/>
    <p:sldId id="287" r:id="rId10"/>
    <p:sldId id="283" r:id="rId11"/>
    <p:sldId id="289" r:id="rId12"/>
    <p:sldId id="280" r:id="rId13"/>
    <p:sldId id="290" r:id="rId14"/>
    <p:sldId id="291" r:id="rId15"/>
    <p:sldId id="279" r:id="rId16"/>
    <p:sldId id="292" r:id="rId17"/>
    <p:sldId id="293" r:id="rId18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E0D"/>
    <a:srgbClr val="FF9933"/>
    <a:srgbClr val="00CCFF"/>
    <a:srgbClr val="00CC00"/>
    <a:srgbClr val="EB09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14" autoAdjust="0"/>
    <p:restoredTop sz="94622" autoAdjust="0"/>
  </p:normalViewPr>
  <p:slideViewPr>
    <p:cSldViewPr>
      <p:cViewPr>
        <p:scale>
          <a:sx n="50" d="100"/>
          <a:sy n="50" d="100"/>
        </p:scale>
        <p:origin x="-163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56B4567-E22B-4ADE-81A4-15C6AEB2D8DF}" type="datetime1">
              <a:rPr lang="fr-FR"/>
              <a:pPr>
                <a:defRPr/>
              </a:pPr>
              <a:t>24/05/2013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9963725-FFEB-4F88-BB9B-C9D36A1629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06057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832225"/>
            <a:ext cx="8229600" cy="965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3050" y="2060575"/>
            <a:ext cx="2074863" cy="273685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2060575"/>
            <a:ext cx="6075362" cy="2736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3573463"/>
            <a:ext cx="4038600" cy="86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3573463"/>
            <a:ext cx="4038600" cy="86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06057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3832225"/>
            <a:ext cx="8229600" cy="96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3050" y="2060575"/>
            <a:ext cx="2074863" cy="23780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2060575"/>
            <a:ext cx="6075362" cy="2378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0" y="1371600"/>
            <a:ext cx="6778625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3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0" y="1371600"/>
            <a:ext cx="6778625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537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37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0" y="1371600"/>
            <a:ext cx="6778625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0" y="1371600"/>
            <a:ext cx="6778625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8229600" cy="453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58959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06057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3832225"/>
            <a:ext cx="4038600" cy="965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3832225"/>
            <a:ext cx="4038600" cy="965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91313" y="188913"/>
            <a:ext cx="2078037" cy="59372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81713" cy="59372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6310313"/>
            <a:ext cx="4243387" cy="358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5" y="6310313"/>
            <a:ext cx="4244975" cy="358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1150" y="188913"/>
            <a:ext cx="2159000" cy="64801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329362" cy="64801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06057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er 1"/>
          <p:cNvGrpSpPr>
            <a:grpSpLocks/>
          </p:cNvGrpSpPr>
          <p:nvPr userDrawn="1"/>
        </p:nvGrpSpPr>
        <p:grpSpPr bwMode="auto">
          <a:xfrm>
            <a:off x="36513" y="7938"/>
            <a:ext cx="9107487" cy="6837362"/>
            <a:chOff x="36513" y="7740"/>
            <a:chExt cx="9107486" cy="6837560"/>
          </a:xfrm>
        </p:grpSpPr>
        <p:pic>
          <p:nvPicPr>
            <p:cNvPr id="1027" name="GE.jp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91475" y="7740"/>
              <a:ext cx="1152524" cy="1186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15" descr="LogoCompletVertPP"/>
            <p:cNvPicPr>
              <a:picLocks noChangeAspect="1" noChangeArrowheads="1"/>
            </p:cNvPicPr>
            <p:nvPr/>
          </p:nvPicPr>
          <p:blipFill>
            <a:blip r:embed="rId14" cstate="print"/>
            <a:srcRect l="40231" t="10435" b="5217"/>
            <a:stretch>
              <a:fillRect/>
            </a:stretch>
          </p:blipFill>
          <p:spPr bwMode="auto">
            <a:xfrm>
              <a:off x="36513" y="36513"/>
              <a:ext cx="2193925" cy="119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11" descr="ENS_Lyon"/>
            <p:cNvPicPr>
              <a:picLocks noChangeAspect="1" noChangeArrowheads="1"/>
            </p:cNvPicPr>
            <p:nvPr/>
          </p:nvPicPr>
          <p:blipFill>
            <a:blip r:embed="rId15" cstate="print"/>
            <a:srcRect t="16451" b="16451"/>
            <a:stretch>
              <a:fillRect/>
            </a:stretch>
          </p:blipFill>
          <p:spPr bwMode="auto">
            <a:xfrm>
              <a:off x="7812088" y="6588125"/>
              <a:ext cx="1128712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12" descr="seu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7950" y="6597650"/>
              <a:ext cx="7872413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tabLst>
          <a:tab pos="900113" algn="l"/>
        </a:tabLst>
        <a:defRPr sz="4400">
          <a:solidFill>
            <a:schemeClr val="tx1"/>
          </a:solidFill>
          <a:latin typeface="+mn-lt"/>
          <a:ea typeface="+mn-ea"/>
          <a:cs typeface="+mn-cs"/>
        </a:defRPr>
      </a:lvl1pPr>
      <a:lvl2pPr marL="244475" indent="-65088" algn="l" rtl="0" eaLnBrk="0" fontAlgn="base" hangingPunct="0">
        <a:spcBef>
          <a:spcPct val="20000"/>
        </a:spcBef>
        <a:spcAft>
          <a:spcPct val="0"/>
        </a:spcAft>
        <a:buFont typeface="Arial" charset="0"/>
        <a:tabLst>
          <a:tab pos="900113" algn="l"/>
        </a:tabLst>
        <a:defRPr sz="2800">
          <a:solidFill>
            <a:schemeClr val="tx1"/>
          </a:solidFill>
          <a:latin typeface="Calibri" charset="0"/>
          <a:ea typeface="+mn-ea"/>
          <a:cs typeface="ＭＳ Ｐゴシック"/>
        </a:defRPr>
      </a:lvl2pPr>
      <a:lvl3pPr marL="922338" indent="-79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900113" algn="l"/>
        </a:tabLst>
        <a:defRPr sz="2400">
          <a:solidFill>
            <a:schemeClr val="tx1"/>
          </a:solidFill>
          <a:latin typeface="Calibri" charset="0"/>
          <a:ea typeface="+mn-ea"/>
          <a:cs typeface="ＭＳ Ｐゴシック"/>
        </a:defRPr>
      </a:lvl3pPr>
      <a:lvl4pPr marL="1349375" indent="-269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tabLst>
          <a:tab pos="900113" algn="l"/>
        </a:tabLst>
        <a:defRPr sz="2000">
          <a:solidFill>
            <a:schemeClr val="tx1"/>
          </a:solidFill>
          <a:latin typeface="Calibri" charset="0"/>
          <a:ea typeface="+mn-ea"/>
          <a:cs typeface="ＭＳ Ｐゴシック"/>
        </a:defRPr>
      </a:lvl4pPr>
      <a:lvl5pPr marL="1730375" indent="98425" algn="l" rtl="0" eaLnBrk="0" fontAlgn="base" hangingPunct="0">
        <a:spcBef>
          <a:spcPct val="20000"/>
        </a:spcBef>
        <a:spcAft>
          <a:spcPct val="0"/>
        </a:spcAft>
        <a:buFont typeface="Arial" charset="0"/>
        <a:tabLst>
          <a:tab pos="900113" algn="l"/>
        </a:tabLst>
        <a:defRPr sz="5400">
          <a:solidFill>
            <a:srgbClr val="00AFE6"/>
          </a:solidFill>
          <a:latin typeface="Calibri" charset="0"/>
          <a:ea typeface="+mn-ea"/>
          <a:cs typeface="ＭＳ Ｐゴシック"/>
        </a:defRPr>
      </a:lvl5pPr>
      <a:lvl6pPr marL="2187575" indent="98425" algn="l" rtl="0" eaLnBrk="1" fontAlgn="base" hangingPunct="1">
        <a:spcBef>
          <a:spcPct val="20000"/>
        </a:spcBef>
        <a:spcAft>
          <a:spcPct val="0"/>
        </a:spcAft>
        <a:buFont typeface="Arial" charset="0"/>
        <a:tabLst>
          <a:tab pos="900113" algn="l"/>
        </a:tabLst>
        <a:defRPr sz="5400">
          <a:solidFill>
            <a:srgbClr val="00AFE6"/>
          </a:solidFill>
          <a:latin typeface="Calibri" charset="0"/>
          <a:ea typeface="+mn-ea"/>
        </a:defRPr>
      </a:lvl6pPr>
      <a:lvl7pPr marL="2644775" indent="98425" algn="l" rtl="0" eaLnBrk="1" fontAlgn="base" hangingPunct="1">
        <a:spcBef>
          <a:spcPct val="20000"/>
        </a:spcBef>
        <a:spcAft>
          <a:spcPct val="0"/>
        </a:spcAft>
        <a:buFont typeface="Arial" charset="0"/>
        <a:tabLst>
          <a:tab pos="900113" algn="l"/>
        </a:tabLst>
        <a:defRPr sz="5400">
          <a:solidFill>
            <a:srgbClr val="00AFE6"/>
          </a:solidFill>
          <a:latin typeface="Calibri" charset="0"/>
          <a:ea typeface="+mn-ea"/>
        </a:defRPr>
      </a:lvl7pPr>
      <a:lvl8pPr marL="3101975" indent="98425" algn="l" rtl="0" eaLnBrk="1" fontAlgn="base" hangingPunct="1">
        <a:spcBef>
          <a:spcPct val="20000"/>
        </a:spcBef>
        <a:spcAft>
          <a:spcPct val="0"/>
        </a:spcAft>
        <a:buFont typeface="Arial" charset="0"/>
        <a:tabLst>
          <a:tab pos="900113" algn="l"/>
        </a:tabLst>
        <a:defRPr sz="5400">
          <a:solidFill>
            <a:srgbClr val="00AFE6"/>
          </a:solidFill>
          <a:latin typeface="Calibri" charset="0"/>
          <a:ea typeface="+mn-ea"/>
        </a:defRPr>
      </a:lvl8pPr>
      <a:lvl9pPr marL="3559175" indent="98425" algn="l" rtl="0" eaLnBrk="1" fontAlgn="base" hangingPunct="1">
        <a:spcBef>
          <a:spcPct val="20000"/>
        </a:spcBef>
        <a:spcAft>
          <a:spcPct val="0"/>
        </a:spcAft>
        <a:buFont typeface="Arial" charset="0"/>
        <a:tabLst>
          <a:tab pos="900113" algn="l"/>
        </a:tabLst>
        <a:defRPr sz="5400">
          <a:solidFill>
            <a:srgbClr val="00AFE6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pied de page 4"/>
          <p:cNvSpPr txBox="1">
            <a:spLocks noGrp="1"/>
          </p:cNvSpPr>
          <p:nvPr/>
        </p:nvSpPr>
        <p:spPr bwMode="auto">
          <a:xfrm>
            <a:off x="7858125" y="6500813"/>
            <a:ext cx="1285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fr-FR" sz="1200" smtClean="0">
              <a:solidFill>
                <a:srgbClr val="898989"/>
              </a:solidFill>
            </a:endParaRPr>
          </a:p>
        </p:txBody>
      </p:sp>
      <p:sp>
        <p:nvSpPr>
          <p:cNvPr id="1331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0605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Titrage de niveau 1</a:t>
            </a:r>
          </a:p>
        </p:txBody>
      </p:sp>
      <p:sp>
        <p:nvSpPr>
          <p:cNvPr id="1331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3573463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Sous titre de niveau 2</a:t>
            </a:r>
          </a:p>
        </p:txBody>
      </p:sp>
      <p:pic>
        <p:nvPicPr>
          <p:cNvPr id="13317" name="Picture 15" descr="LogoCompletVertP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175"/>
            <a:ext cx="367188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ENS_Ly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2088" y="6453188"/>
            <a:ext cx="11287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600">
          <a:solidFill>
            <a:srgbClr val="97BE0D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6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6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6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600">
          <a:solidFill>
            <a:srgbClr val="97BE0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600">
          <a:solidFill>
            <a:srgbClr val="97BE0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600">
          <a:solidFill>
            <a:srgbClr val="97BE0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600">
          <a:solidFill>
            <a:srgbClr val="97BE0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600">
          <a:solidFill>
            <a:srgbClr val="97BE0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5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LogoVertP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7988" y="6048375"/>
            <a:ext cx="107473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5"/>
          <p:cNvPicPr>
            <a:picLocks noChangeAspect="1" noChangeArrowheads="1"/>
          </p:cNvPicPr>
          <p:nvPr/>
        </p:nvPicPr>
        <p:blipFill>
          <a:blip r:embed="rId14" cstate="print"/>
          <a:srcRect l="61258" t="12727" r="15314" b="12727"/>
          <a:stretch>
            <a:fillRect/>
          </a:stretch>
        </p:blipFill>
        <p:spPr bwMode="auto">
          <a:xfrm>
            <a:off x="36513" y="36513"/>
            <a:ext cx="5651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ts val="1000"/>
        </a:spcBef>
        <a:spcAft>
          <a:spcPts val="1000"/>
        </a:spcAft>
        <a:buBlip>
          <a:blip r:embed="rId15"/>
        </a:buBlip>
        <a:defRPr sz="2800">
          <a:solidFill>
            <a:srgbClr val="48484B"/>
          </a:solidFill>
          <a:latin typeface="+mn-lt"/>
          <a:ea typeface="ＭＳ Ｐゴシック" charset="0"/>
          <a:cs typeface="ＭＳ Ｐゴシック" charset="0"/>
        </a:defRPr>
      </a:lvl1pPr>
      <a:lvl2pPr marL="985838" indent="-269875" algn="l" rtl="0" eaLnBrk="0" fontAlgn="base" hangingPunct="0">
        <a:spcBef>
          <a:spcPts val="1000"/>
        </a:spcBef>
        <a:spcAft>
          <a:spcPts val="1000"/>
        </a:spcAft>
        <a:buBlip>
          <a:blip r:embed="rId15"/>
        </a:buBlip>
        <a:defRPr sz="2400">
          <a:solidFill>
            <a:srgbClr val="48484B"/>
          </a:solidFill>
          <a:latin typeface="+mn-lt"/>
          <a:ea typeface="ＭＳ Ｐゴシック" charset="-128"/>
          <a:cs typeface="ＭＳ Ｐゴシック"/>
        </a:defRPr>
      </a:lvl2pPr>
      <a:lvl3pPr marL="1617663" indent="-368300" algn="l" rtl="0" eaLnBrk="0" fontAlgn="base" hangingPunct="0">
        <a:spcBef>
          <a:spcPts val="1000"/>
        </a:spcBef>
        <a:spcAft>
          <a:spcPts val="1000"/>
        </a:spcAft>
        <a:buBlip>
          <a:blip r:embed="rId15"/>
        </a:buBlip>
        <a:defRPr sz="2200">
          <a:solidFill>
            <a:srgbClr val="48484B"/>
          </a:solidFill>
          <a:latin typeface="+mn-lt"/>
          <a:ea typeface="ＭＳ Ｐゴシック" charset="-128"/>
          <a:cs typeface="ＭＳ Ｐゴシック"/>
        </a:defRPr>
      </a:lvl3pPr>
      <a:lvl4pPr marL="2165350" indent="-273050" algn="l" rtl="0" eaLnBrk="0" fontAlgn="base" hangingPunct="0">
        <a:spcBef>
          <a:spcPts val="300"/>
        </a:spcBef>
        <a:spcAft>
          <a:spcPts val="500"/>
        </a:spcAft>
        <a:buBlip>
          <a:blip r:embed="rId16"/>
        </a:buBlip>
        <a:defRPr sz="2000">
          <a:solidFill>
            <a:srgbClr val="48484B"/>
          </a:solidFill>
          <a:latin typeface="+mn-lt"/>
          <a:ea typeface="ＭＳ Ｐゴシック" charset="-128"/>
          <a:cs typeface="ＭＳ Ｐゴシック"/>
        </a:defRPr>
      </a:lvl4pPr>
      <a:lvl5pPr marL="2606675" indent="-228600" algn="l" rtl="0" eaLnBrk="0" fontAlgn="base" hangingPunct="0">
        <a:spcBef>
          <a:spcPts val="300"/>
        </a:spcBef>
        <a:spcAft>
          <a:spcPts val="500"/>
        </a:spcAft>
        <a:buBlip>
          <a:blip r:embed="rId16"/>
        </a:buBlip>
        <a:defRPr sz="2000">
          <a:solidFill>
            <a:srgbClr val="48484B"/>
          </a:solidFill>
          <a:latin typeface="+mn-lt"/>
          <a:ea typeface="ＭＳ Ｐゴシック" charset="-128"/>
          <a:cs typeface="ＭＳ Ｐゴシック"/>
        </a:defRPr>
      </a:lvl5pPr>
      <a:lvl6pPr marL="3376613" indent="-228600" algn="l" rtl="0" fontAlgn="base">
        <a:lnSpc>
          <a:spcPct val="25000"/>
        </a:lnSpc>
        <a:spcBef>
          <a:spcPts val="2000"/>
        </a:spcBef>
        <a:spcAft>
          <a:spcPts val="2000"/>
        </a:spcAft>
        <a:buBlip>
          <a:blip r:embed="rId17"/>
        </a:buBlip>
        <a:defRPr sz="2000">
          <a:solidFill>
            <a:srgbClr val="48484B"/>
          </a:solidFill>
          <a:latin typeface="+mn-lt"/>
          <a:ea typeface="ＭＳ Ｐゴシック" charset="-128"/>
        </a:defRPr>
      </a:lvl6pPr>
      <a:lvl7pPr marL="3833813" indent="-228600" algn="l" rtl="0" fontAlgn="base">
        <a:lnSpc>
          <a:spcPct val="25000"/>
        </a:lnSpc>
        <a:spcBef>
          <a:spcPts val="2000"/>
        </a:spcBef>
        <a:spcAft>
          <a:spcPts val="2000"/>
        </a:spcAft>
        <a:buBlip>
          <a:blip r:embed="rId17"/>
        </a:buBlip>
        <a:defRPr sz="2000">
          <a:solidFill>
            <a:srgbClr val="48484B"/>
          </a:solidFill>
          <a:latin typeface="+mn-lt"/>
          <a:ea typeface="ＭＳ Ｐゴシック" charset="-128"/>
        </a:defRPr>
      </a:lvl7pPr>
      <a:lvl8pPr marL="4291013" indent="-228600" algn="l" rtl="0" fontAlgn="base">
        <a:lnSpc>
          <a:spcPct val="25000"/>
        </a:lnSpc>
        <a:spcBef>
          <a:spcPts val="2000"/>
        </a:spcBef>
        <a:spcAft>
          <a:spcPts val="2000"/>
        </a:spcAft>
        <a:buBlip>
          <a:blip r:embed="rId17"/>
        </a:buBlip>
        <a:defRPr sz="2000">
          <a:solidFill>
            <a:srgbClr val="48484B"/>
          </a:solidFill>
          <a:latin typeface="+mn-lt"/>
          <a:ea typeface="ＭＳ Ｐゴシック" charset="-128"/>
        </a:defRPr>
      </a:lvl8pPr>
      <a:lvl9pPr marL="4748213" indent="-228600" algn="l" rtl="0" fontAlgn="base">
        <a:lnSpc>
          <a:spcPct val="25000"/>
        </a:lnSpc>
        <a:spcBef>
          <a:spcPts val="2000"/>
        </a:spcBef>
        <a:spcAft>
          <a:spcPts val="2000"/>
        </a:spcAft>
        <a:buBlip>
          <a:blip r:embed="rId17"/>
        </a:buBlip>
        <a:defRPr sz="2000">
          <a:solidFill>
            <a:srgbClr val="48484B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 courant…</a:t>
            </a:r>
          </a:p>
        </p:txBody>
      </p:sp>
      <p:pic>
        <p:nvPicPr>
          <p:cNvPr id="37891" name="Image 1" descr="BandeauBleu_hau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4018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1" descr="LogoVertP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8438" y="5994400"/>
            <a:ext cx="107473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241141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88913"/>
            <a:ext cx="6861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de la diapo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ts val="1000"/>
        </a:spcBef>
        <a:spcAft>
          <a:spcPts val="1000"/>
        </a:spcAft>
        <a:defRPr>
          <a:solidFill>
            <a:srgbClr val="48484B"/>
          </a:solidFill>
          <a:latin typeface="+mn-lt"/>
          <a:ea typeface="ＭＳ Ｐゴシック" charset="0"/>
          <a:cs typeface="ＭＳ Ｐゴシック" charset="0"/>
        </a:defRPr>
      </a:lvl1pPr>
      <a:lvl2pPr marL="8175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2255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335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6310313"/>
            <a:ext cx="86407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de la présentation</a:t>
            </a:r>
          </a:p>
          <a:p>
            <a:pPr lvl="0"/>
            <a:r>
              <a:rPr lang="fr-FR" smtClean="0"/>
              <a:t>Nom de l</a:t>
            </a:r>
            <a:r>
              <a:rPr lang="ja-JP" altLang="fr-FR" smtClean="0"/>
              <a:t>’</a:t>
            </a:r>
            <a:r>
              <a:rPr lang="fr-FR" altLang="ja-JP" smtClean="0"/>
              <a:t>intervenant</a:t>
            </a:r>
            <a:endParaRPr lang="fr-FR" smtClean="0"/>
          </a:p>
        </p:txBody>
      </p:sp>
      <p:pic>
        <p:nvPicPr>
          <p:cNvPr id="50179" name="Picture 6" descr="LogoVertP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8438" y="5994400"/>
            <a:ext cx="107473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41141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88913"/>
            <a:ext cx="6861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de la diapo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00"/>
        </a:spcBef>
        <a:spcAft>
          <a:spcPts val="100"/>
        </a:spcAft>
        <a:defRPr sz="1000">
          <a:solidFill>
            <a:srgbClr val="48484B"/>
          </a:solidFill>
          <a:latin typeface="+mn-lt"/>
          <a:ea typeface="ＭＳ Ｐゴシック" charset="0"/>
          <a:cs typeface="ＭＳ Ｐゴシック" charset="0"/>
        </a:defRPr>
      </a:lvl1pPr>
      <a:lvl2pPr marL="8175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2255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335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cces\Documents\ACCES\logals\TARA-EXPEDITIONS_log%25C2%25B0.png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ps.jussieu.fr/polys/biochimie/BGbioch/POLY.Chp.9.17.html" TargetMode="External"/><Relationship Id="rId2" Type="http://schemas.openxmlformats.org/officeDocument/2006/relationships/hyperlink" Target="http://www.futura-sciences.com/fr/definition/t/zoologie-2/d/plancton_383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ble-ascii.com/" TargetMode="External"/><Relationship Id="rId5" Type="http://schemas.openxmlformats.org/officeDocument/2006/relationships/hyperlink" Target="http://www.genoscope.cns.fr/spip/spip.php?lang=fr" TargetMode="External"/><Relationship Id="rId4" Type="http://schemas.openxmlformats.org/officeDocument/2006/relationships/hyperlink" Target="http://interstices.info/jcms/n_50779/decoder-le-vivan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3"/>
          <p:cNvSpPr>
            <a:spLocks noChangeArrowheads="1"/>
          </p:cNvSpPr>
          <p:nvPr/>
        </p:nvSpPr>
        <p:spPr bwMode="auto">
          <a:xfrm>
            <a:off x="4140200" y="4581525"/>
            <a:ext cx="3786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   </a:t>
            </a:r>
          </a:p>
          <a:p>
            <a:pPr>
              <a:spcBef>
                <a:spcPct val="50000"/>
              </a:spcBef>
            </a:pPr>
            <a:endParaRPr lang="fr-FR" sz="15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fr-FR" sz="1500" b="1">
                <a:latin typeface="Verdana" pitchFamily="34" charset="0"/>
                <a:cs typeface="Arial" charset="0"/>
              </a:rPr>
              <a:t>    </a:t>
            </a:r>
            <a:endParaRPr lang="fr-FR" sz="1400" b="1">
              <a:latin typeface="Verdana" pitchFamily="34" charset="0"/>
              <a:cs typeface="Arial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58888" y="1916113"/>
            <a:ext cx="6985000" cy="23764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fr-FR" sz="4800" i="1" smtClean="0">
                <a:solidFill>
                  <a:srgbClr val="000000"/>
                </a:solidFill>
                <a:latin typeface="Arial Unicode MS" pitchFamily="34" charset="-128"/>
              </a:rPr>
              <a:t>Comment utiliser l’ADN de plancton afin de répertorier les espèces ?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79388" y="4652963"/>
            <a:ext cx="53292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Lycée Pierre du Terrail</a:t>
            </a:r>
          </a:p>
          <a:p>
            <a:pPr>
              <a:spcBef>
                <a:spcPct val="50000"/>
              </a:spcBef>
            </a:pPr>
            <a:r>
              <a:rPr lang="fr-FR"/>
              <a:t>Groupe d’AP de la 1°S1 et leurs professeurs.</a:t>
            </a:r>
          </a:p>
        </p:txBody>
      </p:sp>
      <p:pic>
        <p:nvPicPr>
          <p:cNvPr id="63492" name="Image 4" descr="\\localhost\Users\acces\Documents\ACCES\logals\TARA-EXPEDITIONS_log%C2%B0.pn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140200" y="0"/>
            <a:ext cx="33401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0" y="5589588"/>
            <a:ext cx="25400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Image 6" descr="acces_logonv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5661025"/>
            <a:ext cx="21605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Imag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589588"/>
            <a:ext cx="2005013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5516563"/>
            <a:ext cx="169068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5"/>
          <p:cNvSpPr txBox="1">
            <a:spLocks noChangeArrowheads="1"/>
          </p:cNvSpPr>
          <p:nvPr/>
        </p:nvSpPr>
        <p:spPr bwMode="auto">
          <a:xfrm>
            <a:off x="539750" y="188913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1682" name="ZoneTexte 9"/>
          <p:cNvSpPr txBox="1">
            <a:spLocks noChangeArrowheads="1"/>
          </p:cNvSpPr>
          <p:nvPr/>
        </p:nvSpPr>
        <p:spPr bwMode="auto">
          <a:xfrm>
            <a:off x="1979613" y="333375"/>
            <a:ext cx="52863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97BE0D"/>
                </a:solidFill>
              </a:rPr>
              <a:t>… et une fin de gène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 cstate="print"/>
          <a:srcRect l="517" t="34314" r="40154"/>
          <a:stretch>
            <a:fillRect/>
          </a:stretch>
        </p:blipFill>
        <p:spPr bwMode="auto">
          <a:xfrm>
            <a:off x="428625" y="2571750"/>
            <a:ext cx="818673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ZoneTexte 11"/>
          <p:cNvSpPr txBox="1">
            <a:spLocks noChangeArrowheads="1"/>
          </p:cNvSpPr>
          <p:nvPr/>
        </p:nvSpPr>
        <p:spPr bwMode="auto">
          <a:xfrm>
            <a:off x="571500" y="4429125"/>
            <a:ext cx="7929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On remarque que cette séquence est principalement composée de nucléotides T. On peut donc penser qu’il s’agit d’une fin d’un gène.</a:t>
            </a:r>
          </a:p>
          <a:p>
            <a:r>
              <a:rPr lang="fr-FR"/>
              <a:t>Cependant, on voit aussi que la séquence est peu fiable.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00213"/>
            <a:ext cx="3959225" cy="2016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4000" smtClean="0"/>
              <a:t>Echantillons  de séquences à traiter</a:t>
            </a:r>
            <a:r>
              <a:rPr lang="fr-FR" sz="4800" smtClean="0"/>
              <a:t>.</a:t>
            </a:r>
          </a:p>
        </p:txBody>
      </p:sp>
      <p:pic>
        <p:nvPicPr>
          <p:cNvPr id="7475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t="3304" r="62057" b="3893"/>
          <a:stretch>
            <a:fillRect/>
          </a:stretch>
        </p:blipFill>
        <p:spPr bwMode="auto">
          <a:xfrm>
            <a:off x="4859338" y="333375"/>
            <a:ext cx="3168650" cy="61912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84213" y="4365625"/>
            <a:ext cx="3598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Des milliards de séquences à traiter : travail à la main impossible → nécessité de la  bio-informatique.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mtClean="0"/>
              <a:t>Sources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0" smtClean="0"/>
          </a:p>
          <a:p>
            <a:r>
              <a:rPr lang="fr-FR" sz="2400" smtClean="0"/>
              <a:t>• </a:t>
            </a:r>
            <a:r>
              <a:rPr lang="fr-FR" sz="2400" smtClean="0">
                <a:hlinkClick r:id="rId2"/>
              </a:rPr>
              <a:t>http://www.futura-sciences.com/fr/definition/t/zoologie-2/d/plancton_3831/</a:t>
            </a:r>
            <a:endParaRPr lang="fr-FR" sz="2400" smtClean="0"/>
          </a:p>
          <a:p>
            <a:r>
              <a:rPr lang="fr-FR" sz="2400" smtClean="0"/>
              <a:t>•</a:t>
            </a:r>
            <a:r>
              <a:rPr lang="fr-FR" sz="2400" smtClean="0">
                <a:hlinkClick r:id="rId3"/>
              </a:rPr>
              <a:t>http://www.chups.jussieu.fr/polys/biochimie/BGbioch/POLY.Chp.9.17.html</a:t>
            </a:r>
            <a:endParaRPr lang="fr-FR" sz="2400" smtClean="0"/>
          </a:p>
          <a:p>
            <a:r>
              <a:rPr lang="fr-FR" sz="2400" smtClean="0"/>
              <a:t>• </a:t>
            </a:r>
            <a:r>
              <a:rPr lang="fr-FR" sz="2400" smtClean="0">
                <a:hlinkClick r:id="rId4"/>
              </a:rPr>
              <a:t>http://interstices.info/jcms/n_50779/decoder-le-vivant</a:t>
            </a:r>
            <a:endParaRPr lang="fr-FR" sz="2400" smtClean="0"/>
          </a:p>
          <a:p>
            <a:r>
              <a:rPr lang="fr-FR" sz="2400" smtClean="0"/>
              <a:t>• </a:t>
            </a:r>
            <a:r>
              <a:rPr lang="fr-FR" sz="2400" smtClean="0">
                <a:hlinkClick r:id="rId5"/>
              </a:rPr>
              <a:t>http://www.genoscope.cns.fr/spip/spip.php?lang=fr</a:t>
            </a:r>
            <a:endParaRPr lang="fr-FR" sz="2400" smtClean="0"/>
          </a:p>
          <a:p>
            <a:r>
              <a:rPr lang="fr-FR" sz="2400" smtClean="0"/>
              <a:t>• </a:t>
            </a:r>
            <a:r>
              <a:rPr lang="fr-FR" sz="2400" smtClean="0">
                <a:hlinkClick r:id="rId6"/>
              </a:rPr>
              <a:t>http://www.table-ascii.com/</a:t>
            </a:r>
            <a:endParaRPr lang="fr-F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Remerciements: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3384376" cy="3888432"/>
          </a:xfrm>
        </p:spPr>
        <p:txBody>
          <a:bodyPr/>
          <a:lstStyle/>
          <a:p>
            <a:r>
              <a:rPr lang="fr-FR" sz="2400" u="sng" dirty="0" smtClean="0"/>
              <a:t>Elèves participants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-Blanche </a:t>
            </a:r>
            <a:r>
              <a:rPr lang="fr-FR" sz="2400" dirty="0" err="1" smtClean="0"/>
              <a:t>Coulon</a:t>
            </a:r>
            <a:endParaRPr lang="fr-FR" sz="2400" dirty="0" smtClean="0"/>
          </a:p>
          <a:p>
            <a:r>
              <a:rPr lang="fr-FR" sz="2400" dirty="0" smtClean="0"/>
              <a:t>-Alexis Crozatier</a:t>
            </a:r>
          </a:p>
          <a:p>
            <a:r>
              <a:rPr lang="fr-FR" sz="2400" dirty="0" smtClean="0"/>
              <a:t>-Younes </a:t>
            </a:r>
            <a:r>
              <a:rPr lang="fr-FR" sz="2400" dirty="0" err="1" smtClean="0"/>
              <a:t>Guilmot</a:t>
            </a:r>
            <a:endParaRPr lang="fr-FR" sz="2400" dirty="0" smtClean="0"/>
          </a:p>
          <a:p>
            <a:r>
              <a:rPr lang="fr-FR" sz="2400" dirty="0" smtClean="0"/>
              <a:t>-Liam </a:t>
            </a:r>
            <a:r>
              <a:rPr lang="fr-FR" sz="2400" dirty="0" err="1" smtClean="0"/>
              <a:t>Guerineau</a:t>
            </a:r>
            <a:endParaRPr lang="fr-FR" sz="2400" dirty="0" smtClean="0"/>
          </a:p>
          <a:p>
            <a:r>
              <a:rPr lang="fr-FR" sz="2400" dirty="0" smtClean="0"/>
              <a:t>présentation par :</a:t>
            </a:r>
          </a:p>
          <a:p>
            <a:r>
              <a:rPr lang="fr-FR" sz="2400" dirty="0" smtClean="0"/>
              <a:t>-Audrey Bertrand</a:t>
            </a:r>
          </a:p>
          <a:p>
            <a:r>
              <a:rPr lang="fr-FR" sz="2400" dirty="0" smtClean="0"/>
              <a:t>-Clara Lejeune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499992" y="177281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Xavier </a:t>
            </a:r>
            <a:r>
              <a:rPr lang="fr-FR" sz="2400" dirty="0" err="1" smtClean="0"/>
              <a:t>Bougeard</a:t>
            </a:r>
            <a:r>
              <a:rPr lang="fr-FR" sz="2400" dirty="0" smtClean="0"/>
              <a:t> de Tara expédition pour son intervention lors de la vidéoconférence.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4067944" y="371703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Professeurs accompagnateurs:</a:t>
            </a:r>
          </a:p>
          <a:p>
            <a:r>
              <a:rPr lang="fr-FR" sz="2400" dirty="0" smtClean="0"/>
              <a:t>-</a:t>
            </a:r>
            <a:r>
              <a:rPr lang="fr-FR" sz="2400" dirty="0" smtClean="0">
                <a:latin typeface="Candara" pitchFamily="34" charset="0"/>
              </a:rPr>
              <a:t>Mme </a:t>
            </a:r>
            <a:r>
              <a:rPr lang="fr-FR" sz="2400" dirty="0" err="1" smtClean="0">
                <a:latin typeface="Candara" pitchFamily="34" charset="0"/>
              </a:rPr>
              <a:t>Perrelli</a:t>
            </a:r>
            <a:r>
              <a:rPr lang="fr-FR" sz="2400" dirty="0" smtClean="0">
                <a:latin typeface="Candara" pitchFamily="34" charset="0"/>
              </a:rPr>
              <a:t>-</a:t>
            </a:r>
            <a:r>
              <a:rPr lang="fr-FR" sz="2400" dirty="0" err="1" smtClean="0">
                <a:latin typeface="Candara" pitchFamily="34" charset="0"/>
              </a:rPr>
              <a:t>Vorger</a:t>
            </a:r>
            <a:endParaRPr lang="fr-FR" sz="2400" dirty="0" smtClean="0">
              <a:latin typeface="Candara" pitchFamily="34" charset="0"/>
            </a:endParaRPr>
          </a:p>
          <a:p>
            <a:r>
              <a:rPr lang="fr-FR" sz="2400" dirty="0" smtClean="0">
                <a:latin typeface="Candara" pitchFamily="34" charset="0"/>
              </a:rPr>
              <a:t>-Mr </a:t>
            </a:r>
            <a:r>
              <a:rPr lang="fr-FR" sz="2400" dirty="0" err="1" smtClean="0">
                <a:latin typeface="Candara" pitchFamily="34" charset="0"/>
              </a:rPr>
              <a:t>Bozon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20713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4000" smtClean="0"/>
              <a:t>Qu’est ce que le plancton ?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076700"/>
            <a:ext cx="2447925" cy="1800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fr-FR" sz="2400" dirty="0" smtClean="0"/>
              <a:t>Le phytoplancton</a:t>
            </a:r>
          </a:p>
          <a:p>
            <a:pPr algn="ctr" eaLnBrk="1" hangingPunct="1">
              <a:lnSpc>
                <a:spcPct val="80000"/>
              </a:lnSpc>
            </a:pPr>
            <a:r>
              <a:rPr lang="fr-FR" sz="2400" dirty="0" smtClean="0"/>
              <a:t>d’origine végétale</a:t>
            </a:r>
          </a:p>
        </p:txBody>
      </p:sp>
      <p:pic>
        <p:nvPicPr>
          <p:cNvPr id="64515" name="Picture 4" descr="plancton vege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2735263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phytoplanc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287338"/>
            <a:ext cx="122237" cy="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6" descr="plancton anim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28775"/>
            <a:ext cx="2844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7" descr="phytoplanc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3933825"/>
            <a:ext cx="26638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Line 8"/>
          <p:cNvSpPr>
            <a:spLocks noChangeShapeType="1"/>
          </p:cNvSpPr>
          <p:nvPr/>
        </p:nvSpPr>
        <p:spPr bwMode="auto">
          <a:xfrm>
            <a:off x="2411413" y="50133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20" name="Line 9"/>
          <p:cNvSpPr>
            <a:spLocks noChangeShapeType="1"/>
          </p:cNvSpPr>
          <p:nvPr/>
        </p:nvSpPr>
        <p:spPr bwMode="auto">
          <a:xfrm flipV="1">
            <a:off x="1116013" y="36449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5867400" y="3716338"/>
            <a:ext cx="26638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Le zooplancton d’origine animale.</a:t>
            </a:r>
          </a:p>
          <a:p>
            <a:r>
              <a:rPr lang="fr-FR"/>
              <a:t>(Larve planctonique de poisson d'eau froide )</a:t>
            </a:r>
          </a:p>
          <a:p>
            <a:endParaRPr lang="fr-FR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V="1">
            <a:off x="8532813" y="35734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203848" y="256490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Radiolaires (x600)</a:t>
            </a:r>
            <a:endParaRPr lang="fr-FR" sz="16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771800" y="594928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Diatomée (x600)</a:t>
            </a:r>
            <a:endParaRPr lang="fr-F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4000" smtClean="0"/>
              <a:t>Le Génoscope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800" smtClean="0"/>
              <a:t>• Centre national de séquençage</a:t>
            </a:r>
          </a:p>
          <a:p>
            <a:endParaRPr lang="fr-FR" sz="2800" smtClean="0"/>
          </a:p>
          <a:p>
            <a:r>
              <a:rPr lang="fr-FR" sz="2800" smtClean="0"/>
              <a:t>• Exploitation des données de séquences</a:t>
            </a:r>
          </a:p>
          <a:p>
            <a:endParaRPr lang="fr-FR" sz="2800" smtClean="0"/>
          </a:p>
          <a:p>
            <a:r>
              <a:rPr lang="fr-FR" sz="2800" smtClean="0"/>
              <a:t>• Génomique environnementale </a:t>
            </a:r>
          </a:p>
          <a:p>
            <a:endParaRPr lang="fr-FR" sz="2800" smtClean="0"/>
          </a:p>
          <a:p>
            <a:r>
              <a:rPr lang="fr-FR" sz="2800" smtClean="0"/>
              <a:t>• Bioinformatique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7313" y="285750"/>
            <a:ext cx="7115175" cy="1011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4000" smtClean="0"/>
              <a:t>Extraction d’ADN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3938" y="1341438"/>
            <a:ext cx="5400675" cy="1285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3600" smtClean="0"/>
              <a:t>ADN d’œufs de poisson: méduse blanche</a:t>
            </a:r>
          </a:p>
        </p:txBody>
      </p:sp>
      <p:pic>
        <p:nvPicPr>
          <p:cNvPr id="66563" name="Image 3" descr="Image 072.jpg"/>
          <p:cNvPicPr>
            <a:picLocks noChangeAspect="1"/>
          </p:cNvPicPr>
          <p:nvPr/>
        </p:nvPicPr>
        <p:blipFill>
          <a:blip r:embed="rId2" cstate="print"/>
          <a:srcRect l="28703" t="8643" r="31480" b="6174"/>
          <a:stretch>
            <a:fillRect/>
          </a:stretch>
        </p:blipFill>
        <p:spPr bwMode="auto">
          <a:xfrm>
            <a:off x="684213" y="1700213"/>
            <a:ext cx="28051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Line 5"/>
          <p:cNvSpPr>
            <a:spLocks noChangeShapeType="1"/>
          </p:cNvSpPr>
          <p:nvPr/>
        </p:nvSpPr>
        <p:spPr bwMode="auto">
          <a:xfrm flipH="1" flipV="1">
            <a:off x="2195513" y="378936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H="1">
            <a:off x="2195513" y="47974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140200" y="3644900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Méduse d’ADN d’œufs de </a:t>
            </a:r>
            <a:r>
              <a:rPr lang="fr-FR" dirty="0" smtClean="0"/>
              <a:t>poisson</a:t>
            </a:r>
            <a:endParaRPr lang="fr-FR" dirty="0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140200" y="4652963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Filtrat d’œufs broyés</a:t>
            </a:r>
            <a:endParaRPr lang="fr-FR" dirty="0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H="1">
            <a:off x="2268538" y="306863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4140200" y="28527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Alcool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333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4000" dirty="0" smtClean="0"/>
              <a:t>Méthode de séquençage</a:t>
            </a:r>
            <a:endParaRPr lang="fr-FR" sz="4000" dirty="0" smtClean="0">
              <a:solidFill>
                <a:srgbClr val="FF0000"/>
              </a:solidFill>
            </a:endParaRPr>
          </a:p>
        </p:txBody>
      </p:sp>
      <p:pic>
        <p:nvPicPr>
          <p:cNvPr id="67586" name="Picture 4" descr="BG_72_PI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276475"/>
            <a:ext cx="41560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5" descr="decoder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816548" cy="36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1115616" y="5013176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572000" y="126876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Résultats obtenus lors du séquençage et interprétations.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566124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Chaque bande correspond à une séquence d’ADN 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2051720" y="4365104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627784" y="5229201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Chaque couleur correspond à un nucléotide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0" y="214313"/>
            <a:ext cx="6643688" cy="939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4000" dirty="0" smtClean="0"/>
              <a:t>Le nucléole: lieux de synthèse de l’ARN r</a:t>
            </a:r>
            <a:br>
              <a:rPr lang="fr-FR" sz="40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 smtClean="0"/>
          </a:p>
        </p:txBody>
      </p:sp>
      <p:pic>
        <p:nvPicPr>
          <p:cNvPr id="68610" name="Image 3" descr="photo nucléole3.jpg"/>
          <p:cNvPicPr>
            <a:picLocks noChangeAspect="1"/>
          </p:cNvPicPr>
          <p:nvPr/>
        </p:nvPicPr>
        <p:blipFill>
          <a:blip r:embed="rId2" cstate="print"/>
          <a:srcRect l="11505" t="32857" r="32037" b="16730"/>
          <a:stretch>
            <a:fillRect/>
          </a:stretch>
        </p:blipFill>
        <p:spPr bwMode="auto">
          <a:xfrm>
            <a:off x="611560" y="2276872"/>
            <a:ext cx="5257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372200" y="263691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Racine de jacinthe écrasée, observée au microscope (X600)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0"/>
          <p:cNvPicPr>
            <a:picLocks noChangeAspect="1" noChangeArrowheads="1"/>
          </p:cNvPicPr>
          <p:nvPr/>
        </p:nvPicPr>
        <p:blipFill>
          <a:blip r:embed="rId2" cstate="print"/>
          <a:srcRect l="2765" t="26051" r="67854" b="67703"/>
          <a:stretch>
            <a:fillRect/>
          </a:stretch>
        </p:blipFill>
        <p:spPr bwMode="auto">
          <a:xfrm>
            <a:off x="1476375" y="1412875"/>
            <a:ext cx="74168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Line 12"/>
          <p:cNvSpPr>
            <a:spLocks noChangeShapeType="1"/>
          </p:cNvSpPr>
          <p:nvPr/>
        </p:nvSpPr>
        <p:spPr bwMode="auto">
          <a:xfrm>
            <a:off x="757238" y="15557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9635" name="Line 13"/>
          <p:cNvSpPr>
            <a:spLocks noChangeShapeType="1"/>
          </p:cNvSpPr>
          <p:nvPr/>
        </p:nvSpPr>
        <p:spPr bwMode="auto">
          <a:xfrm>
            <a:off x="757238" y="18446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9636" name="Line 14"/>
          <p:cNvSpPr>
            <a:spLocks noChangeShapeType="1"/>
          </p:cNvSpPr>
          <p:nvPr/>
        </p:nvSpPr>
        <p:spPr bwMode="auto">
          <a:xfrm>
            <a:off x="757238" y="22050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9637" name="Line 15"/>
          <p:cNvSpPr>
            <a:spLocks noChangeShapeType="1"/>
          </p:cNvSpPr>
          <p:nvPr/>
        </p:nvSpPr>
        <p:spPr bwMode="auto">
          <a:xfrm>
            <a:off x="757238" y="24923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9638" name="Text Box 16"/>
          <p:cNvSpPr txBox="1">
            <a:spLocks noChangeArrowheads="1"/>
          </p:cNvSpPr>
          <p:nvPr/>
        </p:nvSpPr>
        <p:spPr bwMode="auto">
          <a:xfrm>
            <a:off x="180975" y="14128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</a:t>
            </a:r>
          </a:p>
        </p:txBody>
      </p:sp>
      <p:sp>
        <p:nvSpPr>
          <p:cNvPr id="69639" name="Text Box 17"/>
          <p:cNvSpPr txBox="1">
            <a:spLocks noChangeArrowheads="1"/>
          </p:cNvSpPr>
          <p:nvPr/>
        </p:nvSpPr>
        <p:spPr bwMode="auto">
          <a:xfrm>
            <a:off x="179388" y="17002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</a:t>
            </a:r>
          </a:p>
        </p:txBody>
      </p:sp>
      <p:sp>
        <p:nvSpPr>
          <p:cNvPr id="69640" name="Text Box 18"/>
          <p:cNvSpPr txBox="1">
            <a:spLocks noChangeArrowheads="1"/>
          </p:cNvSpPr>
          <p:nvPr/>
        </p:nvSpPr>
        <p:spPr bwMode="auto">
          <a:xfrm>
            <a:off x="180975" y="19891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3</a:t>
            </a:r>
          </a:p>
        </p:txBody>
      </p:sp>
      <p:sp>
        <p:nvSpPr>
          <p:cNvPr id="69641" name="Text Box 19"/>
          <p:cNvSpPr txBox="1">
            <a:spLocks noChangeArrowheads="1"/>
          </p:cNvSpPr>
          <p:nvPr/>
        </p:nvSpPr>
        <p:spPr bwMode="auto">
          <a:xfrm>
            <a:off x="180975" y="22764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4</a:t>
            </a:r>
          </a:p>
        </p:txBody>
      </p:sp>
      <p:sp>
        <p:nvSpPr>
          <p:cNvPr id="69642" name="Text Box 20"/>
          <p:cNvSpPr txBox="1">
            <a:spLocks noChangeArrowheads="1"/>
          </p:cNvSpPr>
          <p:nvPr/>
        </p:nvSpPr>
        <p:spPr bwMode="auto">
          <a:xfrm>
            <a:off x="285750" y="2971800"/>
            <a:ext cx="38163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: C’est le « code barre » de la séquence. Le /1 ou /2 (ici) indique de quel brin* de la molécule il s’agit. Le /2 est obtenu quelques jours plus tard (en général dégradé donc séquence incomplète). </a:t>
            </a:r>
          </a:p>
        </p:txBody>
      </p:sp>
      <p:sp>
        <p:nvSpPr>
          <p:cNvPr id="69643" name="Text Box 21"/>
          <p:cNvSpPr txBox="1">
            <a:spLocks noChangeArrowheads="1"/>
          </p:cNvSpPr>
          <p:nvPr/>
        </p:nvSpPr>
        <p:spPr bwMode="auto">
          <a:xfrm>
            <a:off x="250825" y="5084763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: C’est la séquence de nucléotides.</a:t>
            </a:r>
          </a:p>
        </p:txBody>
      </p:sp>
      <p:sp>
        <p:nvSpPr>
          <p:cNvPr id="69644" name="Text Box 22"/>
          <p:cNvSpPr txBox="1">
            <a:spLocks noChangeArrowheads="1"/>
          </p:cNvSpPr>
          <p:nvPr/>
        </p:nvSpPr>
        <p:spPr bwMode="auto">
          <a:xfrm>
            <a:off x="4284663" y="2997200"/>
            <a:ext cx="3816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3 : Un « + » pour séparer les séquences et rendre le fichier lisible.</a:t>
            </a:r>
          </a:p>
        </p:txBody>
      </p:sp>
      <p:sp>
        <p:nvSpPr>
          <p:cNvPr id="69645" name="Text Box 23"/>
          <p:cNvSpPr txBox="1">
            <a:spLocks noChangeArrowheads="1"/>
          </p:cNvSpPr>
          <p:nvPr/>
        </p:nvSpPr>
        <p:spPr bwMode="auto">
          <a:xfrm>
            <a:off x="4284663" y="4365625"/>
            <a:ext cx="38163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4 : Elle indique la fiabilité de la marge. Plus la lettre est loin dans l’alphabet, plus le séquençage est fiable. ( S’il s’agit d’un symbole, le nucléotide est peu fiable. )</a:t>
            </a:r>
          </a:p>
        </p:txBody>
      </p:sp>
      <p:sp>
        <p:nvSpPr>
          <p:cNvPr id="69646" name="Text Box 24"/>
          <p:cNvSpPr txBox="1">
            <a:spLocks noChangeArrowheads="1"/>
          </p:cNvSpPr>
          <p:nvPr/>
        </p:nvSpPr>
        <p:spPr bwMode="auto">
          <a:xfrm>
            <a:off x="500063" y="428625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9647" name="Rectangle 25"/>
          <p:cNvSpPr>
            <a:spLocks noChangeArrowheads="1"/>
          </p:cNvSpPr>
          <p:nvPr/>
        </p:nvSpPr>
        <p:spPr bwMode="auto">
          <a:xfrm>
            <a:off x="1476375" y="1700213"/>
            <a:ext cx="7559675" cy="360362"/>
          </a:xfrm>
          <a:prstGeom prst="rect">
            <a:avLst/>
          </a:prstGeom>
          <a:solidFill>
            <a:srgbClr val="FF0000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48" name="Oval 26"/>
          <p:cNvSpPr>
            <a:spLocks noChangeArrowheads="1"/>
          </p:cNvSpPr>
          <p:nvPr/>
        </p:nvSpPr>
        <p:spPr bwMode="auto">
          <a:xfrm>
            <a:off x="5724525" y="1412875"/>
            <a:ext cx="576263" cy="360363"/>
          </a:xfrm>
          <a:prstGeom prst="ellipse">
            <a:avLst/>
          </a:prstGeom>
          <a:solidFill>
            <a:srgbClr val="00808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49" name="ZoneTexte 18"/>
          <p:cNvSpPr txBox="1">
            <a:spLocks noChangeArrowheads="1"/>
          </p:cNvSpPr>
          <p:nvPr/>
        </p:nvSpPr>
        <p:spPr bwMode="auto">
          <a:xfrm>
            <a:off x="2143125" y="0"/>
            <a:ext cx="5857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97BE0D"/>
                </a:solidFill>
              </a:rPr>
              <a:t>Comment lire une séquence ? 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539750" y="6021388"/>
            <a:ext cx="7777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* On ne peut pas savoir s’il s’agit du brin transcrit ou non.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4000" dirty="0" smtClean="0"/>
              <a:t>Table ASCII : fiabilité des séquences.</a:t>
            </a:r>
          </a:p>
        </p:txBody>
      </p:sp>
      <p:pic>
        <p:nvPicPr>
          <p:cNvPr id="7373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24551" t="11786" r="25813" b="3894"/>
          <a:stretch>
            <a:fillRect/>
          </a:stretch>
        </p:blipFill>
        <p:spPr bwMode="auto">
          <a:xfrm>
            <a:off x="611188" y="1628775"/>
            <a:ext cx="3546475" cy="48228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29590" t="78511" r="43199" b="15194"/>
          <a:stretch>
            <a:fillRect/>
          </a:stretch>
        </p:blipFill>
        <p:spPr bwMode="auto">
          <a:xfrm>
            <a:off x="3491880" y="3356992"/>
            <a:ext cx="5400600" cy="100011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2195736" y="4293096"/>
            <a:ext cx="1368152" cy="1224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339752" y="4437112"/>
            <a:ext cx="6480720" cy="144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355976" y="177281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fiabilité est déterminée par la table ASCII, chaque caractère correspond à une valeur qui détermine le degré de fiabilité.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5"/>
          <p:cNvSpPr txBox="1">
            <a:spLocks noChangeArrowheads="1"/>
          </p:cNvSpPr>
          <p:nvPr/>
        </p:nvSpPr>
        <p:spPr bwMode="auto">
          <a:xfrm>
            <a:off x="500063" y="28575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70658" name="Picture 20"/>
          <p:cNvPicPr>
            <a:picLocks noChangeAspect="1" noChangeArrowheads="1"/>
          </p:cNvPicPr>
          <p:nvPr/>
        </p:nvPicPr>
        <p:blipFill>
          <a:blip r:embed="rId2" cstate="print"/>
          <a:srcRect l="2553" t="25786" r="51366" b="67557"/>
          <a:stretch>
            <a:fillRect/>
          </a:stretch>
        </p:blipFill>
        <p:spPr bwMode="auto">
          <a:xfrm>
            <a:off x="0" y="2165350"/>
            <a:ext cx="907256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21"/>
          <p:cNvSpPr>
            <a:spLocks noChangeArrowheads="1"/>
          </p:cNvSpPr>
          <p:nvPr/>
        </p:nvSpPr>
        <p:spPr bwMode="auto">
          <a:xfrm>
            <a:off x="3924300" y="2349500"/>
            <a:ext cx="1008063" cy="358775"/>
          </a:xfrm>
          <a:prstGeom prst="rect">
            <a:avLst/>
          </a:prstGeom>
          <a:solidFill>
            <a:srgbClr val="99CC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60" name="Line 22"/>
          <p:cNvSpPr>
            <a:spLocks noChangeShapeType="1"/>
          </p:cNvSpPr>
          <p:nvPr/>
        </p:nvSpPr>
        <p:spPr bwMode="auto">
          <a:xfrm flipV="1">
            <a:off x="4427538" y="27813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0661" name="Text Box 23"/>
          <p:cNvSpPr txBox="1">
            <a:spLocks noChangeArrowheads="1"/>
          </p:cNvSpPr>
          <p:nvPr/>
        </p:nvSpPr>
        <p:spPr bwMode="auto">
          <a:xfrm>
            <a:off x="3851275" y="36449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Boite TATA</a:t>
            </a:r>
          </a:p>
        </p:txBody>
      </p:sp>
      <p:sp>
        <p:nvSpPr>
          <p:cNvPr id="70662" name="ZoneTexte 7"/>
          <p:cNvSpPr txBox="1">
            <a:spLocks noChangeArrowheads="1"/>
          </p:cNvSpPr>
          <p:nvPr/>
        </p:nvSpPr>
        <p:spPr bwMode="auto">
          <a:xfrm>
            <a:off x="4714875" y="4357688"/>
            <a:ext cx="328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La boite TATA précède le début du gène d’environ </a:t>
            </a:r>
          </a:p>
          <a:p>
            <a:r>
              <a:rPr lang="fr-FR"/>
              <a:t>30 nucléotides. </a:t>
            </a:r>
          </a:p>
        </p:txBody>
      </p:sp>
      <p:sp>
        <p:nvSpPr>
          <p:cNvPr id="70663" name="ZoneTexte 8"/>
          <p:cNvSpPr txBox="1">
            <a:spLocks noChangeArrowheads="1"/>
          </p:cNvSpPr>
          <p:nvPr/>
        </p:nvSpPr>
        <p:spPr bwMode="auto">
          <a:xfrm>
            <a:off x="1763713" y="0"/>
            <a:ext cx="62849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rgbClr val="97BE0D"/>
                </a:solidFill>
              </a:rPr>
              <a:t>Comment repérer le début d’un gène…</a:t>
            </a:r>
          </a:p>
          <a:p>
            <a:pPr algn="ctr"/>
            <a:r>
              <a:rPr lang="fr-FR" sz="4000">
                <a:solidFill>
                  <a:srgbClr val="97BE0D"/>
                </a:solidFill>
              </a:rPr>
              <a:t> </a:t>
            </a:r>
          </a:p>
        </p:txBody>
      </p:sp>
      <p:sp>
        <p:nvSpPr>
          <p:cNvPr id="70664" name="ZoneTexte 9"/>
          <p:cNvSpPr txBox="1">
            <a:spLocks noChangeArrowheads="1"/>
          </p:cNvSpPr>
          <p:nvPr/>
        </p:nvSpPr>
        <p:spPr bwMode="auto">
          <a:xfrm>
            <a:off x="785813" y="4429125"/>
            <a:ext cx="2928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C’est une répétition des nucléotides T et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rama_GE_12-13">
  <a:themeElements>
    <a:clrScheme name="PresentationMedi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resentationMedi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entationMedi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410</Words>
  <Application>Microsoft Office PowerPoint</Application>
  <PresentationFormat>Affichage à l'écran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Diaporama_GE_12-13</vt:lpstr>
      <vt:lpstr>Conception personnalisée</vt:lpstr>
      <vt:lpstr>2_Conception personnalisée</vt:lpstr>
      <vt:lpstr>1_Conception personnalisée</vt:lpstr>
      <vt:lpstr>3_Conception personnalisée</vt:lpstr>
      <vt:lpstr>Comment utiliser l’ADN de plancton afin de répertorier les espèces ?</vt:lpstr>
      <vt:lpstr>Qu’est ce que le plancton ?</vt:lpstr>
      <vt:lpstr>Le Génoscope</vt:lpstr>
      <vt:lpstr>Extraction d’ADN</vt:lpstr>
      <vt:lpstr>Méthode de séquençage</vt:lpstr>
      <vt:lpstr>Le nucléole: lieux de synthèse de l’ARN r  </vt:lpstr>
      <vt:lpstr>Diapositive 7</vt:lpstr>
      <vt:lpstr>Table ASCII : fiabilité des séquences.</vt:lpstr>
      <vt:lpstr>Diapositive 9</vt:lpstr>
      <vt:lpstr>Diapositive 10</vt:lpstr>
      <vt:lpstr>Echantillons  de séquences à traiter.</vt:lpstr>
      <vt:lpstr>Sources</vt:lpstr>
      <vt:lpstr>Remerciements:</vt:lpstr>
    </vt:vector>
  </TitlesOfParts>
  <Manager>Recherche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Titrage de niveau 1</dc:title>
  <dc:subject>Présentation Power Point</dc:subject>
  <dc:creator>User</dc:creator>
  <cp:lastModifiedBy>Bruno</cp:lastModifiedBy>
  <cp:revision>76</cp:revision>
  <dcterms:created xsi:type="dcterms:W3CDTF">2012-05-03T15:01:21Z</dcterms:created>
  <dcterms:modified xsi:type="dcterms:W3CDTF">2013-05-24T16:17:44Z</dcterms:modified>
</cp:coreProperties>
</file>