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handoutMasterIdLst>
    <p:handoutMasterId r:id="rId3"/>
  </p:handoutMasterIdLst>
  <p:sldIdLst>
    <p:sldId id="256" r:id="rId2"/>
  </p:sldIdLst>
  <p:sldSz cx="21388388" cy="30275213"/>
  <p:notesSz cx="6858000" cy="9144000"/>
  <p:defaultTextStyle>
    <a:defPPr>
      <a:defRPr lang="fr-FR"/>
    </a:defPPr>
    <a:lvl1pPr algn="l" defTabSz="1474788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1474788" indent="-1017588" algn="l" defTabSz="1474788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2951163" indent="-2036763" algn="l" defTabSz="1474788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4427538" indent="-3055938" algn="l" defTabSz="1474788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5903913" indent="-4075113" algn="l" defTabSz="1474788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5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5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5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5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73B63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099" autoAdjust="0"/>
  </p:normalViewPr>
  <p:slideViewPr>
    <p:cSldViewPr snapToObjects="1" showGuides="1">
      <p:cViewPr>
        <p:scale>
          <a:sx n="25" d="100"/>
          <a:sy n="25" d="100"/>
        </p:scale>
        <p:origin x="-1632" y="1938"/>
      </p:cViewPr>
      <p:guideLst>
        <p:guide orient="horz" pos="18880"/>
        <p:guide pos="67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80B33-AB7F-F74E-A3E2-E9921D108A0A}" type="datetimeFigureOut">
              <a:rPr lang="fr-FR" smtClean="0"/>
              <a:pPr/>
              <a:t>17/05/2013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8907D-273C-5343-8A11-4E3000AEAF0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9412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47851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file://localhost/Users/acces/Documents/ACCES/logals/TARA-EXPEDITIONS_log%C2%B0.png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file://localhost/Users/acces/Documents/ACCES/logals/GE-TARA_12-13.png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er 42"/>
          <p:cNvGrpSpPr/>
          <p:nvPr userDrawn="1"/>
        </p:nvGrpSpPr>
        <p:grpSpPr>
          <a:xfrm>
            <a:off x="-1588" y="-17463"/>
            <a:ext cx="21424901" cy="30287913"/>
            <a:chOff x="-1588" y="-17463"/>
            <a:chExt cx="21424901" cy="30287913"/>
          </a:xfrm>
        </p:grpSpPr>
        <p:pic>
          <p:nvPicPr>
            <p:cNvPr id="4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63" y="360363"/>
              <a:ext cx="4013200" cy="2582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4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11788" y="28794075"/>
              <a:ext cx="3173412" cy="1319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4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36838" y="28695650"/>
              <a:ext cx="2849562" cy="1274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625" y="29144913"/>
              <a:ext cx="2178050" cy="831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48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8" y="28603575"/>
              <a:ext cx="685801" cy="166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49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5938" y="29200475"/>
              <a:ext cx="4252912" cy="696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50" name="Picture 42"/>
            <p:cNvPicPr>
              <a:picLocks noChangeAspect="1" noChangeArrowheads="1"/>
            </p:cNvPicPr>
            <p:nvPr userDrawn="1"/>
          </p:nvPicPr>
          <p:blipFill>
            <a:blip r:embed="rId9" r:link="rId1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110200" y="-17463"/>
              <a:ext cx="3313113" cy="3455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51" name="Picture 1"/>
            <p:cNvPicPr>
              <a:picLocks noChangeAspect="1" noChangeArrowheads="1"/>
            </p:cNvPicPr>
            <p:nvPr userDrawn="1"/>
          </p:nvPicPr>
          <p:blipFill>
            <a:blip r:embed="rId11" r:link="rId1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214350" y="663575"/>
              <a:ext cx="4932363" cy="2082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</p:sldLayoutIdLst>
  <p:timing>
    <p:tnLst>
      <p:par>
        <p:cTn id="1" dur="indefinite" restart="never" nodeType="tmRoot"/>
      </p:par>
    </p:tnLst>
  </p:timing>
  <p:txStyles>
    <p:titleStyle>
      <a:lvl1pPr algn="ctr" defTabSz="1474788" rtl="0" eaLnBrk="1" fontAlgn="base" hangingPunct="1">
        <a:spcBef>
          <a:spcPct val="0"/>
        </a:spcBef>
        <a:spcAft>
          <a:spcPct val="0"/>
        </a:spcAft>
        <a:defRPr sz="14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1474788" rtl="0" eaLnBrk="1" fontAlgn="base" hangingPunct="1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1474788" rtl="0" eaLnBrk="1" fontAlgn="base" hangingPunct="1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1474788" rtl="0" eaLnBrk="1" fontAlgn="base" hangingPunct="1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1474788" rtl="0" eaLnBrk="1" fontAlgn="base" hangingPunct="1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1474788" rtl="0" eaLnBrk="1" fontAlgn="base" hangingPunct="1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1474788" rtl="0" eaLnBrk="1" fontAlgn="base" hangingPunct="1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1474788" rtl="0" eaLnBrk="1" fontAlgn="base" hangingPunct="1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1474788" rtl="0" eaLnBrk="1" fontAlgn="base" hangingPunct="1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1106488" indent="-1106488" algn="l" defTabSz="147478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03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397125" indent="-922338" algn="l" defTabSz="147478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9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3689350" indent="-736600" algn="l" defTabSz="147478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77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5165725" indent="-736600" algn="l" defTabSz="147478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65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6642100" indent="-736600" algn="l" defTabSz="147478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65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8118386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4456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0527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6597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07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14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21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28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35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42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249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8562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2" descr="C:\Users\Bruno\Documents\cours\pontch\AP 1ère\logo_acgrenob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0672" y="28330717"/>
            <a:ext cx="4074987" cy="1944496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560490" y="2666861"/>
            <a:ext cx="200708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70C0"/>
                </a:solidFill>
                <a:latin typeface="Comic Sans MS" pitchFamily="66" charset="0"/>
              </a:rPr>
              <a:t>Salinité, température de l'eau :</a:t>
            </a:r>
            <a:endParaRPr lang="fr-FR" sz="48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fr-FR" sz="4800" b="1" dirty="0" smtClean="0">
                <a:solidFill>
                  <a:srgbClr val="0070C0"/>
                </a:solidFill>
                <a:latin typeface="Comic Sans MS" pitchFamily="66" charset="0"/>
              </a:rPr>
              <a:t>   Facteurs influant sur le ramassage </a:t>
            </a:r>
            <a:r>
              <a:rPr lang="fr-FR" sz="4800" b="1" dirty="0" smtClean="0">
                <a:solidFill>
                  <a:srgbClr val="0070C0"/>
                </a:solidFill>
                <a:latin typeface="Comic Sans MS" pitchFamily="66" charset="0"/>
              </a:rPr>
              <a:t>des micro-organismes </a:t>
            </a:r>
            <a:r>
              <a:rPr lang="fr-FR" sz="4800" b="1" dirty="0" smtClean="0">
                <a:solidFill>
                  <a:srgbClr val="0070C0"/>
                </a:solidFill>
                <a:latin typeface="Comic Sans MS" pitchFamily="66" charset="0"/>
              </a:rPr>
              <a:t>?</a:t>
            </a:r>
            <a:endParaRPr lang="fr-FR" sz="48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fr-FR" dirty="0" smtClean="0"/>
              <a:t> </a:t>
            </a:r>
          </a:p>
          <a:p>
            <a:r>
              <a:rPr lang="fr-FR" sz="3600" i="1" dirty="0" smtClean="0"/>
              <a:t> Les élèves de 1</a:t>
            </a:r>
            <a:r>
              <a:rPr lang="fr-FR" sz="3600" i="1" baseline="30000" dirty="0" smtClean="0"/>
              <a:t>ère</a:t>
            </a:r>
            <a:r>
              <a:rPr lang="fr-FR" sz="3600" i="1" dirty="0" smtClean="0"/>
              <a:t> S du lycée Pierre du Terrail à Pontcharra en accompagnement personnalisé ont cherché à comprendre quelles étaient les conditions des milieux traversés par Tara et donc les conditions de vie des échantillons récoltés.</a:t>
            </a:r>
            <a:endParaRPr lang="fr-FR" sz="3600" dirty="0" smtClean="0"/>
          </a:p>
          <a:p>
            <a:endParaRPr lang="fr-FR" dirty="0"/>
          </a:p>
        </p:txBody>
      </p:sp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1196339" y="6905565"/>
            <a:ext cx="9103070" cy="8534107"/>
          </a:xfrm>
          <a:prstGeom prst="rect">
            <a:avLst/>
          </a:prstGeom>
          <a:solidFill>
            <a:srgbClr val="FFFFFF"/>
          </a:solidFill>
          <a:ln w="36356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7638" tIns="17638" rIns="17638" bIns="17638" numCol="1" anchor="ctr" anchorCtr="1" compatLnSpc="1">
            <a:prstTxWarp prst="textNoShape">
              <a:avLst/>
            </a:prstTxWarp>
          </a:bodyPr>
          <a:lstStyle/>
          <a:p>
            <a:pPr lvl="0" algn="ctr" defTabSz="914400">
              <a:spcAft>
                <a:spcPts val="1000"/>
              </a:spcAft>
            </a:pPr>
            <a:r>
              <a:rPr kumimoji="0" lang="fr-FR" sz="3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cs typeface="Arial" pitchFamily="34" charset="0"/>
              </a:rPr>
              <a:t>Quels</a:t>
            </a:r>
            <a:r>
              <a:rPr kumimoji="0" lang="fr-FR" sz="38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cs typeface="Arial" pitchFamily="34" charset="0"/>
              </a:rPr>
              <a:t> types de courants océaniques sont rencontrés?</a:t>
            </a:r>
            <a:endParaRPr kumimoji="0" lang="fr-FR" sz="3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3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Au niveau de l’Atlantique, il y a: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800" dirty="0" smtClean="0">
                <a:latin typeface="Comic Sans MS" pitchFamily="66" charset="0"/>
                <a:cs typeface="Arial" pitchFamily="34" charset="0"/>
              </a:rPr>
              <a:t>-</a:t>
            </a:r>
            <a:r>
              <a:rPr kumimoji="0" lang="fr-FR" sz="3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le </a:t>
            </a:r>
            <a:r>
              <a:rPr kumimoji="0" lang="fr-FR" sz="3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mic Sans MS" pitchFamily="66" charset="0"/>
                <a:cs typeface="Arial" pitchFamily="34" charset="0"/>
              </a:rPr>
              <a:t>Gulf Stream</a:t>
            </a:r>
            <a:r>
              <a:rPr kumimoji="0" lang="fr-FR" sz="3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, qui est un courant chaud, mais sa salinité n’est pas élevée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800" dirty="0" smtClean="0">
                <a:latin typeface="Comic Sans MS" pitchFamily="66" charset="0"/>
                <a:cs typeface="Arial" pitchFamily="34" charset="0"/>
              </a:rPr>
              <a:t>-le</a:t>
            </a:r>
            <a:r>
              <a:rPr kumimoji="0" lang="fr-FR" sz="3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courant du </a:t>
            </a:r>
            <a:r>
              <a:rPr kumimoji="0" lang="fr-FR" sz="3800" b="1" i="0" u="none" strike="noStrike" cap="none" normalizeH="0" baseline="0" dirty="0" smtClean="0">
                <a:ln>
                  <a:noFill/>
                </a:ln>
                <a:solidFill>
                  <a:srgbClr val="73B632"/>
                </a:solidFill>
                <a:effectLst/>
                <a:latin typeface="Comic Sans MS" pitchFamily="66" charset="0"/>
                <a:cs typeface="Arial" pitchFamily="34" charset="0"/>
              </a:rPr>
              <a:t>Cap Horn</a:t>
            </a:r>
            <a:r>
              <a:rPr kumimoji="0" lang="fr-FR" sz="3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, qui a une salinité élevée.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Les courants marins sont donc très différents au niveau de leur salinité et de leur chaleur.</a:t>
            </a:r>
            <a:endParaRPr kumimoji="0" lang="fr-FR" sz="3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 descr="carte_tara_oceans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46483" y="6715703"/>
            <a:ext cx="9617803" cy="6338725"/>
          </a:xfrm>
          <a:prstGeom prst="rect">
            <a:avLst/>
          </a:prstGeom>
          <a:noFill/>
        </p:spPr>
      </p:pic>
      <p:sp>
        <p:nvSpPr>
          <p:cNvPr id="2056" name="Rectangle 2"/>
          <p:cNvSpPr>
            <a:spLocks noChangeArrowheads="1"/>
          </p:cNvSpPr>
          <p:nvPr/>
        </p:nvSpPr>
        <p:spPr bwMode="auto">
          <a:xfrm>
            <a:off x="997302" y="15786688"/>
            <a:ext cx="8624680" cy="6047662"/>
          </a:xfrm>
          <a:prstGeom prst="rect">
            <a:avLst/>
          </a:prstGeom>
          <a:solidFill>
            <a:srgbClr val="FFFFFF"/>
          </a:solidFill>
          <a:ln w="36356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7638" tIns="17638" rIns="17638" bIns="17638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cs typeface="Arial" pitchFamily="34" charset="0"/>
              </a:rPr>
              <a:t>Quel rôle peut avoir la salinité?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457200" lvl="1" indent="0" defTabSz="914400"/>
            <a:r>
              <a:rPr lang="fr-FR" sz="4000" dirty="0" smtClean="0">
                <a:latin typeface="Comic Sans MS" pitchFamily="66" charset="0"/>
                <a:cs typeface="Arial" pitchFamily="34" charset="0"/>
              </a:rPr>
              <a:t>Nous avons réalisé une expérience en classe. Elle </a:t>
            </a:r>
            <a:r>
              <a:rPr lang="fr-FR" sz="4000" dirty="0" smtClean="0">
                <a:latin typeface="Comic Sans MS" pitchFamily="66" charset="0"/>
                <a:cs typeface="Arial" pitchFamily="34" charset="0"/>
              </a:rPr>
              <a:t>démontrait </a:t>
            </a:r>
            <a:r>
              <a:rPr lang="fr-FR" sz="4000" dirty="0" smtClean="0">
                <a:latin typeface="Comic Sans MS" pitchFamily="66" charset="0"/>
                <a:cs typeface="Arial" pitchFamily="34" charset="0"/>
              </a:rPr>
              <a:t>que </a:t>
            </a:r>
            <a:r>
              <a:rPr lang="fr-FR" sz="4000" dirty="0" smtClean="0">
                <a:latin typeface="Comic Sans MS" pitchFamily="66" charset="0"/>
                <a:cs typeface="Arial" pitchFamily="34" charset="0"/>
              </a:rPr>
              <a:t>la </a:t>
            </a:r>
            <a:r>
              <a:rPr lang="fr-FR" sz="4000" dirty="0" smtClean="0">
                <a:latin typeface="Comic Sans MS" pitchFamily="66" charset="0"/>
                <a:cs typeface="Arial" pitchFamily="34" charset="0"/>
              </a:rPr>
              <a:t>salinité de </a:t>
            </a:r>
            <a:r>
              <a:rPr lang="fr-FR" sz="4000" dirty="0" smtClean="0">
                <a:latin typeface="Comic Sans MS" pitchFamily="66" charset="0"/>
                <a:cs typeface="Arial" pitchFamily="34" charset="0"/>
              </a:rPr>
              <a:t>l’eau </a:t>
            </a:r>
            <a:r>
              <a:rPr lang="fr-FR" sz="4000" dirty="0" smtClean="0">
                <a:latin typeface="Comic Sans MS" pitchFamily="66" charset="0"/>
                <a:cs typeface="Arial" pitchFamily="34" charset="0"/>
              </a:rPr>
              <a:t>influe </a:t>
            </a:r>
            <a:r>
              <a:rPr lang="fr-FR" sz="4000" dirty="0" smtClean="0">
                <a:latin typeface="Comic Sans MS" pitchFamily="66" charset="0"/>
                <a:cs typeface="Arial" pitchFamily="34" charset="0"/>
              </a:rPr>
              <a:t>sur les courants marins</a:t>
            </a:r>
          </a:p>
          <a:p>
            <a:pPr marL="457200" lvl="1" indent="0" defTabSz="914400">
              <a:buFontTx/>
              <a:buChar char="-"/>
            </a:pPr>
            <a: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Courants chauds : Salinité élevée</a:t>
            </a:r>
          </a:p>
          <a:p>
            <a:pPr marL="457200" marR="0" lvl="0" indent="-114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Courants froids : Salinité faible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4"/>
          <p:cNvSpPr>
            <a:spLocks noChangeArrowheads="1"/>
          </p:cNvSpPr>
          <p:nvPr/>
        </p:nvSpPr>
        <p:spPr bwMode="auto">
          <a:xfrm>
            <a:off x="11175254" y="13483443"/>
            <a:ext cx="9289032" cy="4318459"/>
          </a:xfrm>
          <a:prstGeom prst="rect">
            <a:avLst/>
          </a:prstGeom>
          <a:solidFill>
            <a:srgbClr val="FFFFFF"/>
          </a:solidFill>
          <a:ln w="36356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7638" tIns="17638" rIns="17638" bIns="17638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cs typeface="Arial" pitchFamily="34" charset="0"/>
              </a:rPr>
              <a:t>Méthode de recueil en fonction de la profondeur</a:t>
            </a:r>
          </a:p>
          <a:p>
            <a:pPr marL="7620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Char char="•"/>
            </a:pPr>
            <a: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Choisir une station de recueillement</a:t>
            </a:r>
          </a:p>
          <a:p>
            <a:pPr marL="7620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Plonger</a:t>
            </a:r>
          </a:p>
          <a:p>
            <a:pPr marL="7620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Récolter</a:t>
            </a:r>
          </a:p>
          <a:p>
            <a:pPr marL="7620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Filtrer</a:t>
            </a: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9" name="Picture 10" descr="--++++++ 0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94028">
            <a:off x="15512432" y="19003119"/>
            <a:ext cx="5040987" cy="3780740"/>
          </a:xfrm>
          <a:prstGeom prst="rect">
            <a:avLst/>
          </a:prstGeom>
          <a:noFill/>
        </p:spPr>
      </p:pic>
      <p:cxnSp>
        <p:nvCxnSpPr>
          <p:cNvPr id="21" name="Connecteur en angle 20"/>
          <p:cNvCxnSpPr/>
          <p:nvPr/>
        </p:nvCxnSpPr>
        <p:spPr>
          <a:xfrm>
            <a:off x="6013674" y="11969254"/>
            <a:ext cx="8640960" cy="14401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Connecteur en angle 22"/>
          <p:cNvCxnSpPr/>
          <p:nvPr/>
        </p:nvCxnSpPr>
        <p:spPr>
          <a:xfrm flipV="1">
            <a:off x="3133354" y="8512870"/>
            <a:ext cx="11521280" cy="2232248"/>
          </a:xfrm>
          <a:prstGeom prst="bentConnector3">
            <a:avLst>
              <a:gd name="adj1" fmla="val 57275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60" name="Rectangle 5"/>
          <p:cNvSpPr>
            <a:spLocks noChangeArrowheads="1"/>
          </p:cNvSpPr>
          <p:nvPr/>
        </p:nvSpPr>
        <p:spPr bwMode="auto">
          <a:xfrm>
            <a:off x="560490" y="25367542"/>
            <a:ext cx="11846322" cy="2849482"/>
          </a:xfrm>
          <a:prstGeom prst="rect">
            <a:avLst/>
          </a:prstGeom>
          <a:solidFill>
            <a:srgbClr val="FFFFFF"/>
          </a:solidFill>
          <a:ln w="36356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7638" tIns="17638" rIns="17638" bIns="17638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cs typeface="Arial" pitchFamily="34" charset="0"/>
              </a:rPr>
              <a:t>Types de micro-organismes étudiés en classe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Protistes : eucaryotes unicellulaires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Exemple de protiste : la paramécie </a:t>
            </a: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62" name="Group 14"/>
          <p:cNvGrpSpPr>
            <a:grpSpLocks/>
          </p:cNvGrpSpPr>
          <p:nvPr/>
        </p:nvGrpSpPr>
        <p:grpSpPr bwMode="auto">
          <a:xfrm>
            <a:off x="12816049" y="23665292"/>
            <a:ext cx="7416826" cy="4665425"/>
            <a:chOff x="7074" y="12834"/>
            <a:chExt cx="3630" cy="2960"/>
          </a:xfrm>
        </p:grpSpPr>
        <p:pic>
          <p:nvPicPr>
            <p:cNvPr id="2063" name="Imag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874" y="12834"/>
              <a:ext cx="1830" cy="1956"/>
            </a:xfrm>
            <a:prstGeom prst="rect">
              <a:avLst/>
            </a:prstGeom>
            <a:noFill/>
          </p:spPr>
        </p:pic>
        <p:pic>
          <p:nvPicPr>
            <p:cNvPr id="2064" name="Image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074" y="14094"/>
              <a:ext cx="1543" cy="1700"/>
            </a:xfrm>
            <a:prstGeom prst="rect">
              <a:avLst/>
            </a:prstGeom>
            <a:noFill/>
          </p:spPr>
        </p:pic>
        <p:cxnSp>
          <p:nvCxnSpPr>
            <p:cNvPr id="2065" name="Connecteur droit avec flèche 13"/>
            <p:cNvCxnSpPr>
              <a:cxnSpLocks noChangeShapeType="1"/>
            </p:cNvCxnSpPr>
            <p:nvPr/>
          </p:nvCxnSpPr>
          <p:spPr bwMode="auto">
            <a:xfrm>
              <a:off x="8154" y="13914"/>
              <a:ext cx="540" cy="0"/>
            </a:xfrm>
            <a:prstGeom prst="straightConnector1">
              <a:avLst/>
            </a:prstGeom>
            <a:noFill/>
            <a:ln w="25402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dist="19997" dir="5400000" algn="tl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2066" name="Connecteur droit avec flèche 18"/>
            <p:cNvCxnSpPr>
              <a:cxnSpLocks noChangeShapeType="1"/>
            </p:cNvCxnSpPr>
            <p:nvPr/>
          </p:nvCxnSpPr>
          <p:spPr bwMode="auto">
            <a:xfrm flipH="1">
              <a:off x="8874" y="14994"/>
              <a:ext cx="583" cy="0"/>
            </a:xfrm>
            <a:prstGeom prst="straightConnector1">
              <a:avLst/>
            </a:prstGeom>
            <a:noFill/>
            <a:ln w="25402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dist="19997" dir="5400000" algn="tl" rotWithShape="0">
                <a:srgbClr val="000000">
                  <a:alpha val="37999"/>
                </a:srgbClr>
              </a:outerShdw>
            </a:effectLst>
          </p:spPr>
        </p:cxnSp>
      </p:grpSp>
      <p:pic>
        <p:nvPicPr>
          <p:cNvPr id="34" name="Picture 14" descr="--++++++ 0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7302" y="22062962"/>
            <a:ext cx="4272103" cy="3204659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35" name="Picture 20" descr="--++++++ 00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7636" y="22173406"/>
            <a:ext cx="4258847" cy="3194136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36" name="Picture 9" descr="--++++++ 0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378336">
            <a:off x="10678345" y="18192771"/>
            <a:ext cx="4536960" cy="3402721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10846483" y="22246320"/>
            <a:ext cx="5738178" cy="1491886"/>
          </a:xfrm>
          <a:prstGeom prst="rect">
            <a:avLst/>
          </a:prstGeom>
          <a:solidFill>
            <a:srgbClr val="FFFFFF"/>
          </a:solidFill>
          <a:ln w="36356">
            <a:noFill/>
            <a:miter lim="800000"/>
            <a:headEnd/>
            <a:tailEnd/>
          </a:ln>
        </p:spPr>
        <p:txBody>
          <a:bodyPr vert="horz" wrap="square" lIns="17638" tIns="17638" rIns="17638" bIns="17638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cs typeface="Arial" pitchFamily="34" charset="0"/>
              </a:rPr>
              <a:t>Les étapes du mouvement de l’eau dans l’expérience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11608534" y="25221902"/>
            <a:ext cx="4517503" cy="45719"/>
          </a:xfrm>
          <a:prstGeom prst="rect">
            <a:avLst/>
          </a:prstGeom>
          <a:solidFill>
            <a:srgbClr val="FFFFFF"/>
          </a:solidFill>
          <a:ln w="36356">
            <a:noFill/>
            <a:miter lim="800000"/>
            <a:headEnd/>
            <a:tailEnd/>
          </a:ln>
        </p:spPr>
        <p:txBody>
          <a:bodyPr vert="horz" wrap="square" lIns="17638" tIns="17638" rIns="17638" bIns="17638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Arial" pitchFamily="34" charset="0"/>
              </a:rPr>
              <a:t>Diatomée</a:t>
            </a:r>
            <a:r>
              <a:rPr kumimoji="0" lang="fr-FR" sz="3600" b="1" i="0" u="none" strike="noStrike" cap="none" normalizeH="0" dirty="0" smtClean="0">
                <a:ln>
                  <a:noFill/>
                </a:ln>
                <a:effectLst/>
                <a:latin typeface="Comic Sans MS" pitchFamily="66" charset="0"/>
                <a:cs typeface="Arial" pitchFamily="34" charset="0"/>
              </a:rPr>
              <a:t> marine</a:t>
            </a:r>
            <a:endParaRPr kumimoji="0" lang="fr-FR" sz="3600" b="1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16584661" y="28125586"/>
            <a:ext cx="4517503" cy="45719"/>
          </a:xfrm>
          <a:prstGeom prst="rect">
            <a:avLst/>
          </a:prstGeom>
          <a:solidFill>
            <a:srgbClr val="FFFFFF"/>
          </a:solidFill>
          <a:ln w="36356">
            <a:noFill/>
            <a:miter lim="800000"/>
            <a:headEnd/>
            <a:tailEnd/>
          </a:ln>
        </p:spPr>
        <p:txBody>
          <a:bodyPr vert="horz" wrap="square" lIns="17638" tIns="17638" rIns="17638" bIns="17638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Arial" pitchFamily="34" charset="0"/>
              </a:rPr>
              <a:t>Paramécie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barit_PosterGE-Tara_2012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</TotalTime>
  <Words>150</Words>
  <Application>Microsoft Office PowerPoint</Application>
  <PresentationFormat>Personnalisé</PresentationFormat>
  <Paragraphs>28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Gabarit_PosterGE-Tara_2012</vt:lpstr>
      <vt:lpstr>Diapositive 1</vt:lpstr>
    </vt:vector>
  </TitlesOfParts>
  <Company>nihil est sine ratione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Vincent Charbonnier</dc:creator>
  <cp:lastModifiedBy>Bruno</cp:lastModifiedBy>
  <cp:revision>56</cp:revision>
  <cp:lastPrinted>2013-01-24T13:11:46Z</cp:lastPrinted>
  <dcterms:created xsi:type="dcterms:W3CDTF">2012-04-23T08:49:35Z</dcterms:created>
  <dcterms:modified xsi:type="dcterms:W3CDTF">2013-05-17T10:34:26Z</dcterms:modified>
</cp:coreProperties>
</file>