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"/>
  </p:handoutMasterIdLst>
  <p:sldIdLst>
    <p:sldId id="256" r:id="rId2"/>
  </p:sldIdLst>
  <p:sldSz cx="21388388" cy="30275213"/>
  <p:notesSz cx="6858000" cy="9144000"/>
  <p:defaultTextStyle>
    <a:defPPr>
      <a:defRPr lang="fr-FR"/>
    </a:defPPr>
    <a:lvl1pPr algn="l" defTabSz="1474788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1474788" indent="-1017588" algn="l" defTabSz="1474788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2951163" indent="-2036763" algn="l" defTabSz="1474788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4427538" indent="-3055938" algn="l" defTabSz="1474788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5903913" indent="-4075113" algn="l" defTabSz="1474788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5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5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5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5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73B63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099" autoAdjust="0"/>
  </p:normalViewPr>
  <p:slideViewPr>
    <p:cSldViewPr snapToObjects="1" showGuides="1">
      <p:cViewPr>
        <p:scale>
          <a:sx n="50" d="100"/>
          <a:sy n="50" d="100"/>
        </p:scale>
        <p:origin x="36" y="744"/>
      </p:cViewPr>
      <p:guideLst>
        <p:guide orient="horz" pos="18880"/>
        <p:guide pos="67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80B33-AB7F-F74E-A3E2-E9921D108A0A}" type="datetimeFigureOut">
              <a:rPr lang="fr-FR" smtClean="0"/>
              <a:pPr/>
              <a:t>16/05/2013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8907D-273C-5343-8A11-4E3000AEAF0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9412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47851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file://localhost/Users/acces/Documents/ACCES/logals/TARA-EXPEDITIONS_log%C2%B0.png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file://localhost/Users/acces/Documents/ACCES/logals/GE-TARA_12-13.png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er 42"/>
          <p:cNvGrpSpPr/>
          <p:nvPr userDrawn="1"/>
        </p:nvGrpSpPr>
        <p:grpSpPr>
          <a:xfrm>
            <a:off x="-1588" y="-17463"/>
            <a:ext cx="21424901" cy="30287913"/>
            <a:chOff x="-1588" y="-17463"/>
            <a:chExt cx="21424901" cy="30287913"/>
          </a:xfrm>
        </p:grpSpPr>
        <p:pic>
          <p:nvPicPr>
            <p:cNvPr id="4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63" y="360363"/>
              <a:ext cx="4013200" cy="2582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4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11788" y="28794075"/>
              <a:ext cx="3173412" cy="1319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4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36838" y="28695650"/>
              <a:ext cx="2849562" cy="1274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625" y="29144913"/>
              <a:ext cx="2178050" cy="831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48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8" y="28603575"/>
              <a:ext cx="685801" cy="166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49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5938" y="29200475"/>
              <a:ext cx="4252912" cy="696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50" name="Picture 42"/>
            <p:cNvPicPr>
              <a:picLocks noChangeAspect="1" noChangeArrowheads="1"/>
            </p:cNvPicPr>
            <p:nvPr userDrawn="1"/>
          </p:nvPicPr>
          <p:blipFill>
            <a:blip r:embed="rId9" r:link="rId1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110200" y="-17463"/>
              <a:ext cx="3313113" cy="3455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51" name="Picture 1"/>
            <p:cNvPicPr>
              <a:picLocks noChangeAspect="1" noChangeArrowheads="1"/>
            </p:cNvPicPr>
            <p:nvPr userDrawn="1"/>
          </p:nvPicPr>
          <p:blipFill>
            <a:blip r:embed="rId11" r:link="rId1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214350" y="663575"/>
              <a:ext cx="4932363" cy="2082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</p:sldLayoutIdLst>
  <p:timing>
    <p:tnLst>
      <p:par>
        <p:cTn id="1" dur="indefinite" restart="never" nodeType="tmRoot"/>
      </p:par>
    </p:tnLst>
  </p:timing>
  <p:txStyles>
    <p:titleStyle>
      <a:lvl1pPr algn="ctr" defTabSz="1474788" rtl="0" eaLnBrk="1" fontAlgn="base" hangingPunct="1">
        <a:spcBef>
          <a:spcPct val="0"/>
        </a:spcBef>
        <a:spcAft>
          <a:spcPct val="0"/>
        </a:spcAft>
        <a:defRPr sz="14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1474788" rtl="0" eaLnBrk="1" fontAlgn="base" hangingPunct="1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1474788" rtl="0" eaLnBrk="1" fontAlgn="base" hangingPunct="1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1474788" rtl="0" eaLnBrk="1" fontAlgn="base" hangingPunct="1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1474788" rtl="0" eaLnBrk="1" fontAlgn="base" hangingPunct="1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1474788" rtl="0" eaLnBrk="1" fontAlgn="base" hangingPunct="1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1474788" rtl="0" eaLnBrk="1" fontAlgn="base" hangingPunct="1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1474788" rtl="0" eaLnBrk="1" fontAlgn="base" hangingPunct="1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1474788" rtl="0" eaLnBrk="1" fontAlgn="base" hangingPunct="1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1106488" indent="-1106488" algn="l" defTabSz="147478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03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397125" indent="-922338" algn="l" defTabSz="147478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9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3689350" indent="-736600" algn="l" defTabSz="147478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77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5165725" indent="-736600" algn="l" defTabSz="147478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65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6642100" indent="-736600" algn="l" defTabSz="147478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65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8118386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4456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0527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6597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07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14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21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28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35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42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249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8562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utura-sciences.com/fr/definition/t/genetique-2/d/eucaryote_144/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C:\Users\Bruno\Documents\cours\pontch\AP 1ère\logo_acgrenob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7400" y="28329676"/>
            <a:ext cx="2778842" cy="1852561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778612" y="3040263"/>
            <a:ext cx="1891658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La génétique des planctons</a:t>
            </a:r>
          </a:p>
          <a:p>
            <a:pPr algn="ctr"/>
            <a:r>
              <a:rPr lang="fr-FR" sz="4400" dirty="0" smtClean="0"/>
              <a:t> </a:t>
            </a:r>
          </a:p>
          <a:p>
            <a:pPr algn="just"/>
            <a:r>
              <a:rPr lang="fr-FR" sz="4400" i="1" dirty="0" smtClean="0"/>
              <a:t>Les élèves de 1èreS du lycée Pierre du Terrail à Pontcharra (38) en accompagnement personnalisé ont cherché à savoir comment on peut utiliser l’ADN de plancton afin de répertorier les espèces.</a:t>
            </a:r>
            <a:endParaRPr lang="fr-FR" sz="4400" dirty="0" smtClean="0"/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0C8"/>
              </a:clrFrom>
              <a:clrTo>
                <a:srgbClr val="D4D0C8">
                  <a:alpha val="0"/>
                </a:srgbClr>
              </a:clrTo>
            </a:clrChange>
          </a:blip>
          <a:srcRect l="20834" t="20029" r="46925" b="21062"/>
          <a:stretch>
            <a:fillRect/>
          </a:stretch>
        </p:blipFill>
        <p:spPr bwMode="auto">
          <a:xfrm>
            <a:off x="1652174" y="7955396"/>
            <a:ext cx="5081580" cy="735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17815" t="37267" r="38333" b="22360"/>
          <a:stretch>
            <a:fillRect/>
          </a:stretch>
        </p:blipFill>
        <p:spPr bwMode="auto">
          <a:xfrm>
            <a:off x="13790538" y="7955395"/>
            <a:ext cx="5904656" cy="657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7152248" y="7955395"/>
            <a:ext cx="6278249" cy="62461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Nous avons observé un protiste à l’aide du microscope. Les protistes sont des petits êtres vivants unicellulaires. Leur ADN va être prélevé afin d’être analysé et répertorié par les scientifiques du projet TARA : c’est le séquençage.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L’une des techniques utilise l’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ARNr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qui est synthétisé dans les nucléoles. Ces nucléoles se trouvent dans le noyau des cellules comme on peut le voir ci-contre. Les cellules observées sont des cellules de Jacinthe en mitose.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274700" y="15469846"/>
            <a:ext cx="5459054" cy="9636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Observation de protiste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par les élèves: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Paramécie vue au microscope x600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14366602" y="14638849"/>
            <a:ext cx="5040560" cy="169790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Localisation du nucléole par les élèves: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Cellules de Jacinthe en mitose vues au microscope x600, et traitées par un logiciel (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Mesurim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189138" y="20203886"/>
            <a:ext cx="10986236" cy="8219368"/>
            <a:chOff x="720" y="11160"/>
            <a:chExt cx="7728" cy="4743"/>
          </a:xfrm>
        </p:grpSpPr>
        <p:pic>
          <p:nvPicPr>
            <p:cNvPr id="1032" name="Picture 8" descr="Image 072"/>
            <p:cNvPicPr>
              <a:picLocks noChangeAspect="1" noChangeArrowheads="1"/>
            </p:cNvPicPr>
            <p:nvPr/>
          </p:nvPicPr>
          <p:blipFill>
            <a:blip r:embed="rId5"/>
            <a:srcRect l="36879" t="11864" r="34645"/>
            <a:stretch>
              <a:fillRect/>
            </a:stretch>
          </p:blipFill>
          <p:spPr bwMode="auto">
            <a:xfrm>
              <a:off x="720" y="11160"/>
              <a:ext cx="2241" cy="4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6"/>
            <a:srcRect r="54732" b="55516"/>
            <a:stretch>
              <a:fillRect/>
            </a:stretch>
          </p:blipFill>
          <p:spPr bwMode="auto">
            <a:xfrm>
              <a:off x="3492" y="12168"/>
              <a:ext cx="4956" cy="1121"/>
            </a:xfrm>
            <a:prstGeom prst="rect">
              <a:avLst/>
            </a:prstGeom>
            <a:noFill/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7"/>
            <a:srcRect l="2765" t="26051" r="83505" b="67703"/>
            <a:stretch>
              <a:fillRect/>
            </a:stretch>
          </p:blipFill>
          <p:spPr bwMode="auto">
            <a:xfrm>
              <a:off x="4212" y="13428"/>
              <a:ext cx="2880" cy="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5" name="Text Box 11"/>
            <p:cNvSpPr txBox="1">
              <a:spLocks noChangeArrowheads="1"/>
            </p:cNvSpPr>
            <p:nvPr/>
          </p:nvSpPr>
          <p:spPr bwMode="auto">
            <a:xfrm>
              <a:off x="3600" y="14636"/>
              <a:ext cx="4110" cy="2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Séquences d’ADN obtenues au </a:t>
              </a:r>
              <a:r>
                <a:rPr kumimoji="0" lang="fr-FR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Génoscope</a:t>
              </a:r>
              <a:r>
                <a:rPr kumimoji="0" lang="fr-F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Text Box 12"/>
            <p:cNvSpPr txBox="1">
              <a:spLocks noChangeArrowheads="1"/>
            </p:cNvSpPr>
            <p:nvPr/>
          </p:nvSpPr>
          <p:spPr bwMode="auto">
            <a:xfrm>
              <a:off x="3492" y="15210"/>
              <a:ext cx="2546" cy="6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Précipité de la molécule d’ADN observée après extraction, vu en classe.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4212" y="13608"/>
              <a:ext cx="3060" cy="36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8" name="Line 14"/>
            <p:cNvSpPr>
              <a:spLocks noChangeShapeType="1"/>
            </p:cNvSpPr>
            <p:nvPr/>
          </p:nvSpPr>
          <p:spPr bwMode="auto">
            <a:xfrm flipV="1">
              <a:off x="1692" y="12168"/>
              <a:ext cx="1800" cy="6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9" name="Line 15"/>
            <p:cNvSpPr>
              <a:spLocks noChangeShapeType="1"/>
            </p:cNvSpPr>
            <p:nvPr/>
          </p:nvSpPr>
          <p:spPr bwMode="auto">
            <a:xfrm>
              <a:off x="1692" y="13248"/>
              <a:ext cx="1908" cy="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0" name="Line 16"/>
            <p:cNvSpPr>
              <a:spLocks noChangeShapeType="1"/>
            </p:cNvSpPr>
            <p:nvPr/>
          </p:nvSpPr>
          <p:spPr bwMode="auto">
            <a:xfrm>
              <a:off x="3492" y="12528"/>
              <a:ext cx="720" cy="108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1" name="Line 17"/>
            <p:cNvSpPr>
              <a:spLocks noChangeShapeType="1"/>
            </p:cNvSpPr>
            <p:nvPr/>
          </p:nvSpPr>
          <p:spPr bwMode="auto">
            <a:xfrm>
              <a:off x="5472" y="12528"/>
              <a:ext cx="1800" cy="108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 flipV="1">
              <a:off x="3600" y="13320"/>
              <a:ext cx="21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 flipH="1" flipV="1">
              <a:off x="2961" y="15546"/>
              <a:ext cx="53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044" name="Zone de texte 2"/>
          <p:cNvSpPr txBox="1">
            <a:spLocks noChangeArrowheads="1"/>
          </p:cNvSpPr>
          <p:nvPr/>
        </p:nvSpPr>
        <p:spPr bwMode="auto">
          <a:xfrm>
            <a:off x="1693194" y="17179551"/>
            <a:ext cx="17713968" cy="30243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L’ADN extrait des protistes est ensuite analysé par les scientifiques du projet TARA. Ils nous ont envoyé des séquences afin que l’on puisse observer à notre tour comment cela fonctionne. Nous avons alors remarqué des lettres, des chiffres et symboles en dessous de chaque séquence : cela correspond à la fiabilité de celle-ci (voir ci-dessous). À partir de ces séquences, nous avons essayé de trouver un ou plusieurs gènes en vérifiant leur fiabilité.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Nous avons également réalisé une conférence vidéo avec un membre du projet TARA. Il a répondu à nos questions et nous a précisé que c’est à l’aide de logiciels d’analyse de séquences d’ADN que l’on pouvait ainsi répertorier les espèces.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15086421" y="21130131"/>
            <a:ext cx="4608773" cy="66320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Lexique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→ Plancton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Ensemble des êtres vivants dans l’eau, transportés par les courants, souvent invisibles à l’œil nu, mais pouvant également atteindre  plusieurs mètres.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→ Protiste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Les protistes regroupent tous les organismes vivants unicellulaires caractérisés par la présence d’un noyau (</a:t>
            </a: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hlinkClick r:id="rId8"/>
              </a:rPr>
              <a:t>eucaryotes</a:t>
            </a: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).</a:t>
            </a: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25042" y="6825915"/>
            <a:ext cx="2037826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b="1" dirty="0" smtClean="0"/>
              <a:t> </a:t>
            </a:r>
            <a:r>
              <a:rPr lang="fr-FR" sz="4000" b="1" dirty="0" smtClean="0"/>
              <a:t>Quel type d’êtres vivants peut-on étudier et d’où provient l’ADN séquencé?</a:t>
            </a:r>
            <a:endParaRPr lang="fr-FR" sz="4000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295996" y="16471665"/>
            <a:ext cx="16014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4000" b="1" dirty="0" smtClean="0"/>
              <a:t> </a:t>
            </a:r>
            <a:r>
              <a:rPr lang="fr-FR" sz="4000" b="1" dirty="0" smtClean="0"/>
              <a:t>Quelles informations peut-on obtenir à partir de l’ADN?</a:t>
            </a:r>
            <a:endParaRPr lang="fr-FR" dirty="0"/>
          </a:p>
        </p:txBody>
      </p:sp>
      <p:pic>
        <p:nvPicPr>
          <p:cNvPr id="1047" name="Picture 23" descr="C:\Users\Bruno\Documents\cours\pontch\AP 1ère\logo_genoscop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175374" y="28267924"/>
            <a:ext cx="2191228" cy="1914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barit_PosterGE-Tara_2012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</TotalTime>
  <Words>156</Words>
  <Application>Microsoft Office PowerPoint</Application>
  <PresentationFormat>Personnalisé</PresentationFormat>
  <Paragraphs>22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Gabarit_PosterGE-Tara_2012</vt:lpstr>
      <vt:lpstr>Diapositive 1</vt:lpstr>
    </vt:vector>
  </TitlesOfParts>
  <Company>nihil est sine ratione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Vincent Charbonnier</dc:creator>
  <cp:lastModifiedBy>Bruno</cp:lastModifiedBy>
  <cp:revision>55</cp:revision>
  <cp:lastPrinted>2013-01-24T13:11:46Z</cp:lastPrinted>
  <dcterms:created xsi:type="dcterms:W3CDTF">2012-04-23T08:49:35Z</dcterms:created>
  <dcterms:modified xsi:type="dcterms:W3CDTF">2013-05-16T13:27:18Z</dcterms:modified>
</cp:coreProperties>
</file>