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handoutMasterIdLst>
    <p:handoutMasterId r:id="rId14"/>
  </p:handoutMasterIdLst>
  <p:sldIdLst>
    <p:sldId id="261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64" r:id="rId11"/>
    <p:sldId id="271" r:id="rId12"/>
    <p:sldId id="272" r:id="rId13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B0903"/>
    <a:srgbClr val="FF9933"/>
    <a:srgbClr val="00CCFF"/>
    <a:srgbClr val="97B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563" autoAdjust="0"/>
  </p:normalViewPr>
  <p:slideViewPr>
    <p:cSldViewPr showGuides="1">
      <p:cViewPr>
        <p:scale>
          <a:sx n="100" d="100"/>
          <a:sy n="100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fréquence de détection d'une espèce sur 100 séquences comparées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fréquence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arthrospira platensis</c:v>
                </c:pt>
                <c:pt idx="1">
                  <c:v>Oscillatoria acuminata</c:v>
                </c:pt>
                <c:pt idx="2">
                  <c:v>Nematostella vectensis</c:v>
                </c:pt>
                <c:pt idx="3">
                  <c:v>Microscilla marina</c:v>
                </c:pt>
                <c:pt idx="4">
                  <c:v>Crocosphaera watsonii</c:v>
                </c:pt>
                <c:pt idx="5">
                  <c:v>monosiga brevicollis</c:v>
                </c:pt>
                <c:pt idx="6">
                  <c:v>Zobellia galactanivorans 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20</c:v>
                </c:pt>
                <c:pt idx="1">
                  <c:v>3</c:v>
                </c:pt>
                <c:pt idx="2">
                  <c:v>60</c:v>
                </c:pt>
                <c:pt idx="3">
                  <c:v>14</c:v>
                </c:pt>
                <c:pt idx="4">
                  <c:v>75</c:v>
                </c:pt>
                <c:pt idx="5">
                  <c:v>8</c:v>
                </c:pt>
                <c:pt idx="6">
                  <c:v>41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76990360"/>
        <c:axId val="276987224"/>
      </c:barChart>
      <c:catAx>
        <c:axId val="27699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6987224"/>
        <c:crosses val="autoZero"/>
        <c:auto val="1"/>
        <c:lblAlgn val="ctr"/>
        <c:lblOffset val="100"/>
        <c:noMultiLvlLbl val="0"/>
      </c:catAx>
      <c:valAx>
        <c:axId val="276987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699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75000"/>
      </a:schemeClr>
    </a:solid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96CB85-1BA8-3C45-AC3A-3B30BAC00227}" type="datetime1">
              <a:rPr lang="fr-FR"/>
              <a:pPr>
                <a:defRPr/>
              </a:pPr>
              <a:t>26/05/2013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56C6DF-39D7-0545-809E-9912A58F00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542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2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0605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832225"/>
            <a:ext cx="8229600" cy="965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7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3050" y="2060575"/>
            <a:ext cx="2074863" cy="273685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2060575"/>
            <a:ext cx="6075362" cy="2736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21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0605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3832225"/>
            <a:ext cx="8229600" cy="96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21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0926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0605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3832225"/>
            <a:ext cx="4038600" cy="965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3832225"/>
            <a:ext cx="4038600" cy="965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90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3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0605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63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75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981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083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4400">
          <a:solidFill>
            <a:schemeClr val="tx1"/>
          </a:solidFill>
          <a:latin typeface="+mn-lt"/>
          <a:ea typeface="+mn-ea"/>
          <a:cs typeface="+mn-cs"/>
        </a:defRPr>
      </a:lvl1pPr>
      <a:lvl2pPr marL="244475" indent="-65088" algn="l" rtl="0" eaLnBrk="1" fontAlgn="base" hangingPunct="1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2800">
          <a:solidFill>
            <a:schemeClr val="tx1"/>
          </a:solidFill>
          <a:latin typeface="Calibri" charset="0"/>
          <a:ea typeface="+mn-ea"/>
        </a:defRPr>
      </a:lvl2pPr>
      <a:lvl3pPr marL="922338" indent="-79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tabLst>
          <a:tab pos="900113" algn="l"/>
        </a:tabLst>
        <a:defRPr sz="2400">
          <a:solidFill>
            <a:schemeClr val="tx1"/>
          </a:solidFill>
          <a:latin typeface="Calibri" charset="0"/>
          <a:ea typeface="+mn-ea"/>
        </a:defRPr>
      </a:lvl3pPr>
      <a:lvl4pPr marL="1349375" indent="-269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tabLst>
          <a:tab pos="900113" algn="l"/>
        </a:tabLst>
        <a:defRPr sz="2000">
          <a:solidFill>
            <a:schemeClr val="tx1"/>
          </a:solidFill>
          <a:latin typeface="Calibri" charset="0"/>
          <a:ea typeface="+mn-ea"/>
        </a:defRPr>
      </a:lvl4pPr>
      <a:lvl5pPr marL="1730375" indent="98425" algn="l" rtl="0" eaLnBrk="1" fontAlgn="base" hangingPunct="1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5400">
          <a:solidFill>
            <a:srgbClr val="00AFE6"/>
          </a:solidFill>
          <a:latin typeface="Calibri" charset="0"/>
          <a:ea typeface="+mn-ea"/>
        </a:defRPr>
      </a:lvl5pPr>
      <a:lvl6pPr marL="2187575" indent="98425" algn="l" rtl="0" eaLnBrk="1" fontAlgn="base" hangingPunct="1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5400">
          <a:solidFill>
            <a:srgbClr val="00AFE6"/>
          </a:solidFill>
          <a:latin typeface="Calibri" charset="0"/>
          <a:ea typeface="+mn-ea"/>
        </a:defRPr>
      </a:lvl6pPr>
      <a:lvl7pPr marL="2644775" indent="98425" algn="l" rtl="0" eaLnBrk="1" fontAlgn="base" hangingPunct="1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5400">
          <a:solidFill>
            <a:srgbClr val="00AFE6"/>
          </a:solidFill>
          <a:latin typeface="Calibri" charset="0"/>
          <a:ea typeface="+mn-ea"/>
        </a:defRPr>
      </a:lvl7pPr>
      <a:lvl8pPr marL="3101975" indent="98425" algn="l" rtl="0" eaLnBrk="1" fontAlgn="base" hangingPunct="1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5400">
          <a:solidFill>
            <a:srgbClr val="00AFE6"/>
          </a:solidFill>
          <a:latin typeface="Calibri" charset="0"/>
          <a:ea typeface="+mn-ea"/>
        </a:defRPr>
      </a:lvl8pPr>
      <a:lvl9pPr marL="3559175" indent="98425" algn="l" rtl="0" eaLnBrk="1" fontAlgn="base" hangingPunct="1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5400">
          <a:solidFill>
            <a:srgbClr val="00AFE6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file://localhost/Users/acces/Documents/ACCES/logals/TARA-EXPEDITIONS_log%C2%B0.png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file://localhost/Users/acces/Documents/ACCES/logals/TARA-EXPEDITIONS_log%C2%B0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9761" y="0"/>
            <a:ext cx="1418373" cy="147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5770800"/>
            <a:ext cx="1689567" cy="10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000" y="5781036"/>
            <a:ext cx="2540000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acces_logonv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877272"/>
            <a:ext cx="2160240" cy="8248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" y="-35160"/>
            <a:ext cx="3340100" cy="14097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1" y="5877272"/>
            <a:ext cx="1843278" cy="82481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6" y="4797152"/>
            <a:ext cx="1360029" cy="118607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21590" y="-94072"/>
            <a:ext cx="6208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Du bateau au laboratoire :</a:t>
            </a:r>
          </a:p>
          <a:p>
            <a:pPr algn="ctr"/>
            <a:r>
              <a:rPr lang="fr-FR" sz="2800" b="1" dirty="0" smtClean="0">
                <a:latin typeface="Century Gothic" panose="020B0502020202020204" pitchFamily="34" charset="0"/>
              </a:rPr>
              <a:t>Le plancton, </a:t>
            </a:r>
          </a:p>
          <a:p>
            <a:pPr algn="ctr"/>
            <a:r>
              <a:rPr lang="fr-FR" sz="2800" b="1" dirty="0" smtClean="0">
                <a:latin typeface="Century Gothic" panose="020B0502020202020204" pitchFamily="34" charset="0"/>
              </a:rPr>
              <a:t>source de biodiversité</a:t>
            </a:r>
            <a:endParaRPr lang="fr-FR" sz="28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83" y="2067967"/>
            <a:ext cx="4032448" cy="2676537"/>
          </a:xfrm>
          <a:prstGeom prst="rect">
            <a:avLst/>
          </a:prstGeom>
        </p:spPr>
      </p:pic>
      <p:pic>
        <p:nvPicPr>
          <p:cNvPr id="1026" name="Picture 2" descr="http://www.lyc-vinci-st-michel.ac-versailles.fr/archives/projets/Sortie%202007-08/tara/grandpalais/tara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2" y="1458889"/>
            <a:ext cx="2993837" cy="324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l_fi" descr="http://www.plongeur.com/magazine/wp-content/uploads/2010/06/expedition-tara-carte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05" y="1299009"/>
            <a:ext cx="7357497" cy="42807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2555776" y="1595551"/>
            <a:ext cx="554461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entury Gothic" panose="020B0502020202020204" pitchFamily="34" charset="0"/>
              </a:rPr>
              <a:t>Qu’est ce que le plancton ? </a:t>
            </a:r>
            <a:endParaRPr lang="fr-FR" sz="28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9756576" y="368660"/>
            <a:ext cx="4392488" cy="3924436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1115616" y="0"/>
            <a:ext cx="7274768" cy="5956415"/>
            <a:chOff x="1115616" y="0"/>
            <a:chExt cx="7274768" cy="595641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5616" y="0"/>
              <a:ext cx="7274768" cy="5956415"/>
            </a:xfrm>
            <a:prstGeom prst="rect">
              <a:avLst/>
            </a:prstGeom>
          </p:spPr>
        </p:pic>
        <p:sp>
          <p:nvSpPr>
            <p:cNvPr id="14" name="Ellipse 13"/>
            <p:cNvSpPr/>
            <p:nvPr/>
          </p:nvSpPr>
          <p:spPr>
            <a:xfrm>
              <a:off x="1115616" y="3429000"/>
              <a:ext cx="1080120" cy="18002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627784" y="2852936"/>
              <a:ext cx="40324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Informations sur la fonction protéique</a:t>
              </a:r>
              <a:endParaRPr lang="fr-FR" sz="2400" b="1" dirty="0" smtClean="0">
                <a:latin typeface="+mj-lt"/>
              </a:endParaRPr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0"/>
            <a:ext cx="7972518" cy="6081756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3563888" y="2636912"/>
            <a:ext cx="3456384" cy="1800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223120" y="5349189"/>
            <a:ext cx="7920880" cy="7307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5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56695"/>
              </p:ext>
            </p:extLst>
          </p:nvPr>
        </p:nvGraphicFramePr>
        <p:xfrm>
          <a:off x="145644" y="116632"/>
          <a:ext cx="4138324" cy="259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1754"/>
                <a:gridCol w="1346570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espèce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fréquence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arthrospira platensis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Oscillatoria acuminata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Nematostella vectensis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Microscilla</a:t>
                      </a:r>
                      <a:r>
                        <a:rPr lang="fr-FR" sz="1100" u="none" strike="noStrike" dirty="0">
                          <a:effectLst/>
                        </a:rPr>
                        <a:t> marina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Crocosphaera watsonii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smtClean="0">
                          <a:effectLst/>
                        </a:rPr>
                        <a:t>75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monosiga brevicollis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smtClean="0">
                          <a:effectLst/>
                        </a:rPr>
                        <a:t>8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Zobellia galactanivorans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323528" y="2924944"/>
            <a:ext cx="2736304" cy="3147208"/>
            <a:chOff x="827584" y="3287371"/>
            <a:chExt cx="2736304" cy="3147208"/>
          </a:xfrm>
        </p:grpSpPr>
        <p:pic>
          <p:nvPicPr>
            <p:cNvPr id="6" name="Picture 2" descr="http://www.kahikai.org/archive/images/content/species_thumb/e8d84b07dad2d3dee764cc317baaecc6_intr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933056"/>
              <a:ext cx="2736304" cy="2501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42100" y="3287371"/>
              <a:ext cx="25571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fr-FR" dirty="0">
                  <a:latin typeface="+mj-lt"/>
                </a:rPr>
                <a:t>Nematostella </a:t>
              </a:r>
              <a:r>
                <a:rPr lang="fr-FR" dirty="0" smtClean="0">
                  <a:latin typeface="+mj-lt"/>
                </a:rPr>
                <a:t>vectensis</a:t>
              </a:r>
            </a:p>
            <a:p>
              <a:pPr algn="ctr" fontAlgn="b"/>
              <a:r>
                <a:rPr lang="fr-FR" dirty="0" smtClean="0">
                  <a:solidFill>
                    <a:srgbClr val="000000"/>
                  </a:solidFill>
                  <a:latin typeface="+mj-lt"/>
                </a:rPr>
                <a:t>(anémone de mer)</a:t>
              </a:r>
              <a:endParaRPr lang="fr-FR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580112" y="2981886"/>
            <a:ext cx="3190816" cy="3255444"/>
            <a:chOff x="5292080" y="3259872"/>
            <a:chExt cx="3190816" cy="3255444"/>
          </a:xfrm>
        </p:grpSpPr>
        <p:pic>
          <p:nvPicPr>
            <p:cNvPr id="7" name="Picture 4" descr="http://genome.jgi-psf.org/crowa/crow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852318"/>
              <a:ext cx="3190816" cy="2662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508104" y="3259872"/>
              <a:ext cx="25314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 err="1"/>
                <a:t>Crocosphaera</a:t>
              </a:r>
              <a:r>
                <a:rPr lang="fr-FR" dirty="0"/>
                <a:t> </a:t>
              </a:r>
              <a:r>
                <a:rPr lang="fr-FR" dirty="0" err="1" smtClean="0"/>
                <a:t>watsonii</a:t>
              </a:r>
              <a:endParaRPr lang="fr-FR" dirty="0" smtClean="0"/>
            </a:p>
            <a:p>
              <a:pPr algn="ctr"/>
              <a:r>
                <a:rPr lang="fr-FR" dirty="0" smtClean="0"/>
                <a:t>(cyanobactérie)</a:t>
              </a:r>
              <a:endParaRPr lang="fr-FR" dirty="0"/>
            </a:p>
          </p:txBody>
        </p:sp>
      </p:grp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242368"/>
              </p:ext>
            </p:extLst>
          </p:nvPr>
        </p:nvGraphicFramePr>
        <p:xfrm>
          <a:off x="4355976" y="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oupe 13"/>
          <p:cNvGrpSpPr/>
          <p:nvPr/>
        </p:nvGrpSpPr>
        <p:grpSpPr>
          <a:xfrm>
            <a:off x="3357683" y="3717032"/>
            <a:ext cx="1924577" cy="2795538"/>
            <a:chOff x="3357683" y="3717032"/>
            <a:chExt cx="1924577" cy="2795538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5"/>
            <a:srcRect b="10714"/>
            <a:stretch/>
          </p:blipFill>
          <p:spPr>
            <a:xfrm>
              <a:off x="3357683" y="3717032"/>
              <a:ext cx="1924577" cy="180020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357683" y="5589240"/>
              <a:ext cx="18623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+mj-lt"/>
                </a:rPr>
                <a:t>Espèce indéterminée (site TARA)</a:t>
              </a:r>
              <a:endParaRPr lang="fr-FR" b="1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23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9761" y="0"/>
            <a:ext cx="1418373" cy="147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5770800"/>
            <a:ext cx="1689567" cy="10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000" y="5781036"/>
            <a:ext cx="2540000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acces_logonv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877272"/>
            <a:ext cx="2160240" cy="8248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73" y="60046"/>
            <a:ext cx="3340100" cy="14097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1" y="5877272"/>
            <a:ext cx="1843278" cy="82481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32" y="3140968"/>
            <a:ext cx="1360029" cy="1186071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97795" y="109426"/>
            <a:ext cx="403225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97BE0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97BE0D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97BE0D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97BE0D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97BE0D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97BE0D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97BE0D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97BE0D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97BE0D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fr-FR" sz="2400" kern="0" dirty="0" smtClean="0">
                <a:solidFill>
                  <a:schemeClr val="tx1"/>
                </a:solidFill>
              </a:rPr>
              <a:t>Tous les élèves remercient  pour leur collaboration et leur disponibilité …</a:t>
            </a:r>
            <a:endParaRPr lang="fr-FR" sz="2400" kern="0" dirty="0" smtClean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7544" y="2207564"/>
            <a:ext cx="856024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2000" b="1" dirty="0"/>
              <a:t>Xavier </a:t>
            </a:r>
            <a:r>
              <a:rPr lang="fr-FR" sz="2000" b="1" dirty="0" smtClean="0"/>
              <a:t>BOUGEARD- </a:t>
            </a:r>
            <a:r>
              <a:rPr lang="fr-FR" sz="2000" dirty="0"/>
              <a:t>C</a:t>
            </a:r>
            <a:r>
              <a:rPr lang="fr-FR" sz="2000" dirty="0" smtClean="0"/>
              <a:t>hargé </a:t>
            </a:r>
            <a:r>
              <a:rPr lang="fr-FR" sz="2000" dirty="0"/>
              <a:t>de mission </a:t>
            </a:r>
            <a:r>
              <a:rPr lang="fr-FR" sz="2000" dirty="0" smtClean="0"/>
              <a:t>éducation Tara expéditions –</a:t>
            </a:r>
            <a:endParaRPr lang="fr-FR" sz="2000" dirty="0"/>
          </a:p>
          <a:p>
            <a:pPr>
              <a:defRPr/>
            </a:pPr>
            <a:endParaRPr lang="fr-FR" sz="2000" dirty="0" smtClean="0">
              <a:latin typeface="Arial" charset="0"/>
            </a:endParaRPr>
          </a:p>
          <a:p>
            <a:pPr>
              <a:defRPr/>
            </a:pPr>
            <a:endParaRPr lang="fr-FR" sz="20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2000" b="1" dirty="0" smtClean="0">
                <a:latin typeface="Arial" charset="0"/>
              </a:rPr>
              <a:t>Julie POULAIN </a:t>
            </a:r>
            <a:r>
              <a:rPr lang="fr-FR" sz="2000" dirty="0" smtClean="0">
                <a:latin typeface="Arial" charset="0"/>
              </a:rPr>
              <a:t>– Chef d’</a:t>
            </a:r>
            <a:r>
              <a:rPr lang="fr-FR" sz="2000" dirty="0" smtClean="0"/>
              <a:t>équipe séquençage </a:t>
            </a:r>
            <a:r>
              <a:rPr lang="fr-FR" sz="2000" dirty="0" smtClean="0">
                <a:latin typeface="Arial" charset="0"/>
              </a:rPr>
              <a:t>GENOSCOPE </a:t>
            </a:r>
            <a:endParaRPr lang="fr-FR" sz="2000" dirty="0">
              <a:latin typeface="Arial" charset="0"/>
            </a:endParaRPr>
          </a:p>
          <a:p>
            <a:pPr>
              <a:defRPr/>
            </a:pPr>
            <a:endParaRPr lang="fr-FR" sz="2000" dirty="0">
              <a:latin typeface="Arial" charset="0"/>
            </a:endParaRPr>
          </a:p>
          <a:p>
            <a:pPr>
              <a:defRPr/>
            </a:pPr>
            <a:endParaRPr lang="fr-FR" sz="20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2000" b="1" dirty="0"/>
              <a:t>Nathalie AIACH </a:t>
            </a:r>
            <a:r>
              <a:rPr lang="fr-FR" sz="2000" b="1" dirty="0" smtClean="0">
                <a:latin typeface="Arial" charset="0"/>
              </a:rPr>
              <a:t>– </a:t>
            </a:r>
            <a:r>
              <a:rPr lang="fr-FR" sz="2000" dirty="0"/>
              <a:t>T</a:t>
            </a:r>
            <a:r>
              <a:rPr lang="fr-FR" sz="2000" dirty="0" smtClean="0">
                <a:latin typeface="Arial" charset="0"/>
              </a:rPr>
              <a:t>echnicienne séquençage GENOSCOPE</a:t>
            </a:r>
            <a:endParaRPr lang="fr-FR" sz="2000" dirty="0">
              <a:latin typeface="Arial" charset="0"/>
            </a:endParaRPr>
          </a:p>
          <a:p>
            <a:pPr>
              <a:defRPr/>
            </a:pPr>
            <a:endParaRPr lang="fr-FR" sz="2000" dirty="0">
              <a:latin typeface="Arial" charset="0"/>
            </a:endParaRPr>
          </a:p>
          <a:p>
            <a:pPr>
              <a:defRPr/>
            </a:pPr>
            <a:endParaRPr lang="fr-FR" sz="20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2000" b="1" dirty="0" smtClean="0">
                <a:latin typeface="Arial" charset="0"/>
              </a:rPr>
              <a:t>Sabine LAVOREL et Vincent CHARBONNIER </a:t>
            </a:r>
            <a:r>
              <a:rPr lang="fr-FR" sz="2000" dirty="0" smtClean="0">
                <a:latin typeface="Arial" charset="0"/>
              </a:rPr>
              <a:t>– IFE </a:t>
            </a:r>
            <a:endParaRPr lang="fr-FR" sz="20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47358" y="3074727"/>
            <a:ext cx="2776728" cy="3077958"/>
            <a:chOff x="827584" y="476672"/>
            <a:chExt cx="2444270" cy="2539095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76672"/>
              <a:ext cx="2190750" cy="2162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1"/>
            <p:cNvSpPr>
              <a:spLocks noChangeArrowheads="1"/>
            </p:cNvSpPr>
            <p:nvPr/>
          </p:nvSpPr>
          <p:spPr bwMode="auto">
            <a:xfrm>
              <a:off x="1043484" y="2482590"/>
              <a:ext cx="2228370" cy="533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dirty="0"/>
                <a:t>Chaetoceros </a:t>
              </a:r>
              <a:r>
                <a:rPr lang="fr-FR" dirty="0" err="1" smtClean="0"/>
                <a:t>decipiens</a:t>
              </a:r>
              <a:endParaRPr lang="fr-FR" dirty="0" smtClean="0"/>
            </a:p>
            <a:p>
              <a:r>
                <a:rPr lang="fr-FR" dirty="0" smtClean="0"/>
                <a:t>5µ à 0,5 mm) </a:t>
              </a:r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355866" y="4555181"/>
            <a:ext cx="3199284" cy="2132857"/>
            <a:chOff x="5004048" y="188640"/>
            <a:chExt cx="3199284" cy="2132857"/>
          </a:xfrm>
        </p:grpSpPr>
        <p:pic>
          <p:nvPicPr>
            <p:cNvPr id="2050" name="Picture 2" descr="un copépode planétair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88640"/>
              <a:ext cx="3199284" cy="213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5623951" y="332656"/>
              <a:ext cx="2016224" cy="366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Copépode (1mm) 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-33902" y="32186"/>
            <a:ext cx="2588084" cy="2745660"/>
            <a:chOff x="-33902" y="32186"/>
            <a:chExt cx="2588084" cy="2745660"/>
          </a:xfrm>
        </p:grpSpPr>
        <p:pic>
          <p:nvPicPr>
            <p:cNvPr id="7" name="Picture 4" descr="http://genome.jgi-psf.org/crowa/crow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86"/>
              <a:ext cx="2520280" cy="2103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-33902" y="2131515"/>
              <a:ext cx="258808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Crocosphaera</a:t>
              </a:r>
              <a:r>
                <a:rPr lang="fr-FR" dirty="0"/>
                <a:t> </a:t>
              </a:r>
              <a:r>
                <a:rPr lang="fr-FR" dirty="0" err="1" smtClean="0"/>
                <a:t>watsonii</a:t>
              </a:r>
              <a:endParaRPr lang="fr-FR" dirty="0" smtClean="0"/>
            </a:p>
            <a:p>
              <a:pPr algn="ctr"/>
              <a:r>
                <a:rPr lang="fr-FR" dirty="0" smtClean="0"/>
                <a:t>(2,5 à 6 µ)</a:t>
              </a:r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892970" y="3356992"/>
            <a:ext cx="2169092" cy="3331046"/>
            <a:chOff x="6844467" y="2852936"/>
            <a:chExt cx="2115207" cy="3366876"/>
          </a:xfrm>
        </p:grpSpPr>
        <p:pic>
          <p:nvPicPr>
            <p:cNvPr id="2054" name="Picture 6" descr="http://semsci.u-strasbg.fr/images/radiola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467" y="2852936"/>
              <a:ext cx="2115207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7229384" y="5573481"/>
              <a:ext cx="1426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Radiolaires </a:t>
              </a:r>
            </a:p>
            <a:p>
              <a:r>
                <a:rPr lang="fr-FR" dirty="0" smtClean="0"/>
                <a:t>(50 à 300 µ)</a:t>
              </a:r>
              <a:endParaRPr lang="fr-FR" dirty="0"/>
            </a:p>
          </p:txBody>
        </p:sp>
      </p:grpSp>
      <p:pic>
        <p:nvPicPr>
          <p:cNvPr id="2058" name="Picture 10" descr="http://www.larousse.fr/encyclopedie/data/images/1309588-Banc_de_m%C3%A9duse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03" y="0"/>
            <a:ext cx="2631207" cy="175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6707937" y="62466"/>
            <a:ext cx="2347010" cy="2590920"/>
            <a:chOff x="6707937" y="62466"/>
            <a:chExt cx="2347010" cy="2590920"/>
          </a:xfrm>
        </p:grpSpPr>
        <p:pic>
          <p:nvPicPr>
            <p:cNvPr id="2056" name="Picture 8" descr="http://intrabiodev.obs-vlfr.fr/recherche/biomarcell/films%2Bimages/carre/pl_images/Larve-trochophore--d%27Annelide-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937" y="62466"/>
              <a:ext cx="2311356" cy="199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6741839" y="2007055"/>
              <a:ext cx="23131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+mj-lt"/>
                </a:rPr>
                <a:t>Larve de mollusque (60µ)</a:t>
              </a: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8"/>
          <a:srcRect r="48935" b="7377"/>
          <a:stretch/>
        </p:blipFill>
        <p:spPr>
          <a:xfrm>
            <a:off x="3451503" y="1899525"/>
            <a:ext cx="2930394" cy="2522859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-110146" y="-210256"/>
            <a:ext cx="9129439" cy="3212975"/>
            <a:chOff x="-20935" y="0"/>
            <a:chExt cx="9164935" cy="4620037"/>
          </a:xfrm>
        </p:grpSpPr>
        <p:grpSp>
          <p:nvGrpSpPr>
            <p:cNvPr id="21" name="Groupe 20"/>
            <p:cNvGrpSpPr/>
            <p:nvPr/>
          </p:nvGrpSpPr>
          <p:grpSpPr>
            <a:xfrm>
              <a:off x="-20935" y="0"/>
              <a:ext cx="9164935" cy="3789040"/>
              <a:chOff x="244041" y="260648"/>
              <a:chExt cx="8825247" cy="3571875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4041" y="260648"/>
                <a:ext cx="7143750" cy="3571875"/>
              </a:xfrm>
              <a:prstGeom prst="rect">
                <a:avLst/>
              </a:prstGeom>
            </p:spPr>
          </p:pic>
          <p:pic>
            <p:nvPicPr>
              <p:cNvPr id="24" name="Picture 8" descr="Échelle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1094404"/>
                <a:ext cx="1905000" cy="1943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ZoneTexte 21"/>
            <p:cNvSpPr txBox="1"/>
            <p:nvPr/>
          </p:nvSpPr>
          <p:spPr>
            <a:xfrm>
              <a:off x="107504" y="3789040"/>
              <a:ext cx="88569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Concentration océanique en pigments chlorophylliens</a:t>
              </a:r>
            </a:p>
            <a:p>
              <a:pPr algn="ctr"/>
              <a:r>
                <a:rPr lang="fr-FR" sz="2400" b="1" dirty="0" smtClean="0">
                  <a:latin typeface="+mj-lt"/>
                </a:rPr>
                <a:t>Indice de la photosynthèse.</a:t>
              </a: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3897621" y="3074481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30% du plancton actuel est connu.</a:t>
            </a:r>
          </a:p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Comment les analyses génétiques permettent-elles d’évaluer la biodiversité ?</a:t>
            </a:r>
            <a:endParaRPr lang="fr-FR" sz="3200" b="1" dirty="0">
              <a:solidFill>
                <a:srgbClr val="0070C0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89079" y="3700098"/>
            <a:ext cx="7190759" cy="3051895"/>
            <a:chOff x="45537" y="3751838"/>
            <a:chExt cx="7190759" cy="3051895"/>
          </a:xfrm>
        </p:grpSpPr>
        <p:sp>
          <p:nvSpPr>
            <p:cNvPr id="27" name="ZoneTexte 26"/>
            <p:cNvSpPr txBox="1"/>
            <p:nvPr/>
          </p:nvSpPr>
          <p:spPr>
            <a:xfrm>
              <a:off x="3347864" y="6342068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Plancton et biodiversité</a:t>
              </a:r>
            </a:p>
          </p:txBody>
        </p:sp>
        <p:pic>
          <p:nvPicPr>
            <p:cNvPr id="28" name="Picture 2" descr="http://terresacree.org/images2/plancton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7" y="3751838"/>
              <a:ext cx="3461377" cy="2996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24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48577" y="2291159"/>
            <a:ext cx="3795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Chaque </a:t>
            </a:r>
            <a:r>
              <a:rPr lang="fr-FR" b="1" dirty="0"/>
              <a:t>échantillon de 50 ml génère </a:t>
            </a:r>
            <a:endParaRPr lang="fr-FR" b="1" dirty="0" smtClean="0"/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environ </a:t>
            </a:r>
            <a:r>
              <a:rPr lang="fr-FR" b="1" dirty="0">
                <a:solidFill>
                  <a:srgbClr val="FF0000"/>
                </a:solidFill>
              </a:rPr>
              <a:t>10 000 images</a:t>
            </a:r>
            <a:r>
              <a:rPr lang="fr-FR" b="1" dirty="0"/>
              <a:t>, </a:t>
            </a:r>
            <a:endParaRPr lang="fr-FR" b="1" dirty="0" smtClean="0"/>
          </a:p>
          <a:p>
            <a:pPr algn="ctr"/>
            <a:r>
              <a:rPr lang="fr-FR" b="1" dirty="0" smtClean="0"/>
              <a:t>soit </a:t>
            </a:r>
            <a:r>
              <a:rPr lang="fr-FR" b="1" dirty="0"/>
              <a:t>autant d’organismes à identifier.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07504" y="0"/>
            <a:ext cx="8856984" cy="1854116"/>
            <a:chOff x="107504" y="0"/>
            <a:chExt cx="8856984" cy="1854116"/>
          </a:xfrm>
        </p:grpSpPr>
        <p:sp>
          <p:nvSpPr>
            <p:cNvPr id="3" name="Flèche droite 2"/>
            <p:cNvSpPr/>
            <p:nvPr/>
          </p:nvSpPr>
          <p:spPr>
            <a:xfrm>
              <a:off x="107504" y="260648"/>
              <a:ext cx="8856984" cy="144016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Taille </a:t>
              </a:r>
              <a:endParaRPr 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07504" y="1484784"/>
              <a:ext cx="806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+mj-lt"/>
                </a:rPr>
                <a:t>	0,2 µ            </a:t>
              </a: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20µ</a:t>
              </a:r>
              <a:r>
                <a:rPr lang="fr-FR" b="1" dirty="0" smtClean="0">
                  <a:latin typeface="+mj-lt"/>
                </a:rPr>
                <a:t>		     200µ			     20-200 cm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79512" y="0"/>
              <a:ext cx="8208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+mj-lt"/>
                </a:rPr>
                <a:t>Virus 		bactéries  			petits et gros animaux</a:t>
              </a:r>
            </a:p>
            <a:p>
              <a:r>
                <a:rPr lang="fr-FR" b="1" dirty="0">
                  <a:latin typeface="+mj-lt"/>
                </a:rPr>
                <a:t>	</a:t>
              </a:r>
              <a:r>
                <a:rPr lang="fr-FR" b="1" dirty="0" smtClean="0">
                  <a:latin typeface="+mj-lt"/>
                </a:rPr>
                <a:t>	eucaryotes unicellulaires</a:t>
              </a: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" y="4110703"/>
            <a:ext cx="1618488" cy="2438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" y="116632"/>
            <a:ext cx="1618488" cy="24384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857" y="2716580"/>
            <a:ext cx="1752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+mj-lt"/>
              </a:rPr>
              <a:t>Recueil du plancton</a:t>
            </a:r>
          </a:p>
        </p:txBody>
      </p:sp>
      <p:cxnSp>
        <p:nvCxnSpPr>
          <p:cNvPr id="12" name="Connecteur droit avec flèche 11"/>
          <p:cNvCxnSpPr>
            <a:endCxn id="10" idx="1"/>
          </p:cNvCxnSpPr>
          <p:nvPr/>
        </p:nvCxnSpPr>
        <p:spPr>
          <a:xfrm flipV="1">
            <a:off x="1663345" y="761782"/>
            <a:ext cx="411486" cy="22227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143919" y="-32359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Analyse aux laboratoires de :</a:t>
            </a:r>
          </a:p>
          <a:p>
            <a:pPr algn="ctr"/>
            <a:r>
              <a:rPr lang="fr-FR" sz="2400" b="1" dirty="0" smtClean="0">
                <a:latin typeface="+mj-lt"/>
              </a:rPr>
              <a:t>-Roscoff</a:t>
            </a:r>
          </a:p>
          <a:p>
            <a:pPr algn="ctr"/>
            <a:r>
              <a:rPr lang="fr-FR" sz="2400" b="1" dirty="0" smtClean="0">
                <a:latin typeface="+mj-lt"/>
              </a:rPr>
              <a:t>- Villefranche</a:t>
            </a:r>
          </a:p>
          <a:p>
            <a:pPr algn="ctr"/>
            <a:r>
              <a:rPr lang="fr-FR" sz="2400" b="1" dirty="0" smtClean="0">
                <a:latin typeface="+mj-lt"/>
              </a:rPr>
              <a:t>- Paris VI</a:t>
            </a:r>
          </a:p>
        </p:txBody>
      </p:sp>
      <p:cxnSp>
        <p:nvCxnSpPr>
          <p:cNvPr id="19" name="Connecteur droit avec flèche 18"/>
          <p:cNvCxnSpPr>
            <a:endCxn id="18" idx="1"/>
          </p:cNvCxnSpPr>
          <p:nvPr/>
        </p:nvCxnSpPr>
        <p:spPr>
          <a:xfrm>
            <a:off x="1663345" y="2984523"/>
            <a:ext cx="748840" cy="645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32" idx="1"/>
          </p:cNvCxnSpPr>
          <p:nvPr/>
        </p:nvCxnSpPr>
        <p:spPr>
          <a:xfrm>
            <a:off x="1663345" y="2974811"/>
            <a:ext cx="779183" cy="2195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/>
          <p:cNvGrpSpPr/>
          <p:nvPr/>
        </p:nvGrpSpPr>
        <p:grpSpPr>
          <a:xfrm>
            <a:off x="2412185" y="2265886"/>
            <a:ext cx="2375839" cy="2009682"/>
            <a:chOff x="2412185" y="2265886"/>
            <a:chExt cx="2375839" cy="2009682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185" y="2265886"/>
              <a:ext cx="2359812" cy="1566325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>
              <a:off x="2431158" y="3813903"/>
              <a:ext cx="2356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FLOW CAM</a:t>
              </a: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28" y="4275568"/>
            <a:ext cx="1188338" cy="1790339"/>
          </a:xfrm>
          <a:prstGeom prst="rect">
            <a:avLst/>
          </a:prstGeom>
        </p:spPr>
      </p:pic>
      <p:grpSp>
        <p:nvGrpSpPr>
          <p:cNvPr id="36" name="Groupe 35"/>
          <p:cNvGrpSpPr/>
          <p:nvPr/>
        </p:nvGrpSpPr>
        <p:grpSpPr>
          <a:xfrm>
            <a:off x="2074831" y="66451"/>
            <a:ext cx="3529795" cy="2129514"/>
            <a:chOff x="2074831" y="66451"/>
            <a:chExt cx="3529795" cy="212951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87" r="24086"/>
            <a:stretch/>
          </p:blipFill>
          <p:spPr>
            <a:xfrm>
              <a:off x="2074831" y="98946"/>
              <a:ext cx="1734531" cy="1325671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2176935" y="1364968"/>
              <a:ext cx="3171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Enregistrement de diverses conditions</a:t>
              </a:r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56" r="26375"/>
            <a:stretch/>
          </p:blipFill>
          <p:spPr>
            <a:xfrm>
              <a:off x="3809362" y="66451"/>
              <a:ext cx="1795264" cy="1313300"/>
            </a:xfrm>
            <a:prstGeom prst="rect">
              <a:avLst/>
            </a:prstGeom>
          </p:spPr>
        </p:pic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39" y="4275568"/>
            <a:ext cx="1194154" cy="1799102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5430417" y="1142935"/>
            <a:ext cx="1409835" cy="6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157994" y="5996865"/>
            <a:ext cx="1662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+mj-lt"/>
              </a:rPr>
              <a:t>Filtres différents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005434" y="6074670"/>
            <a:ext cx="213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+mj-lt"/>
              </a:rPr>
              <a:t>conservation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796136" y="4150206"/>
            <a:ext cx="3347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Analyses génétiques </a:t>
            </a:r>
          </a:p>
          <a:p>
            <a:pPr marL="342900" indent="-342900" algn="ctr">
              <a:buFontTx/>
              <a:buChar char="-"/>
            </a:pPr>
            <a:r>
              <a:rPr lang="fr-FR" sz="2400" b="1" dirty="0" smtClean="0">
                <a:latin typeface="+mj-lt"/>
              </a:rPr>
              <a:t>Roscoff</a:t>
            </a:r>
          </a:p>
          <a:p>
            <a:pPr marL="342900" indent="-342900" algn="ctr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GENOSCOPE</a:t>
            </a:r>
          </a:p>
          <a:p>
            <a:pPr marL="342900" indent="-342900" algn="ctr">
              <a:buFontTx/>
              <a:buChar char="-"/>
            </a:pPr>
            <a:r>
              <a:rPr lang="fr-FR" sz="2400" b="1" dirty="0" smtClean="0">
                <a:latin typeface="+mj-lt"/>
              </a:rPr>
              <a:t>Barcelone</a:t>
            </a:r>
          </a:p>
          <a:p>
            <a:pPr marL="342900" indent="-342900" algn="ctr">
              <a:buFontTx/>
              <a:buChar char="-"/>
            </a:pPr>
            <a:r>
              <a:rPr lang="fr-FR" sz="2400" b="1" dirty="0" smtClean="0">
                <a:latin typeface="+mj-lt"/>
              </a:rPr>
              <a:t>Arizona,</a:t>
            </a:r>
          </a:p>
          <a:p>
            <a:pPr marL="342900" indent="-342900" algn="ctr">
              <a:buFontTx/>
              <a:buChar char="-"/>
            </a:pPr>
            <a:r>
              <a:rPr lang="fr-FR" sz="2400" b="1" dirty="0" smtClean="0">
                <a:latin typeface="+mj-lt"/>
              </a:rPr>
              <a:t>….</a:t>
            </a:r>
          </a:p>
        </p:txBody>
      </p:sp>
      <p:cxnSp>
        <p:nvCxnSpPr>
          <p:cNvPr id="44" name="Connecteur droit avec flèche 43"/>
          <p:cNvCxnSpPr>
            <a:endCxn id="34" idx="1"/>
          </p:cNvCxnSpPr>
          <p:nvPr/>
        </p:nvCxnSpPr>
        <p:spPr>
          <a:xfrm>
            <a:off x="3624778" y="5154495"/>
            <a:ext cx="824961" cy="20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5650013" y="5186757"/>
            <a:ext cx="748840" cy="645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6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633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</a:t>
            </a:r>
            <a:r>
              <a:rPr lang="fr-FR" sz="2800" b="1" baseline="30000" dirty="0">
                <a:solidFill>
                  <a:srgbClr val="FF0000"/>
                </a:solidFill>
              </a:rPr>
              <a:t>ère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étape : réalisation d’une électrophorèse en TP</a:t>
            </a:r>
            <a:endParaRPr lang="fr-FR" sz="2800" b="1" dirty="0">
              <a:solidFill>
                <a:srgbClr val="FF0000"/>
              </a:solidFill>
            </a:endParaRPr>
          </a:p>
          <a:p>
            <a:pPr algn="ctr"/>
            <a:r>
              <a:rPr lang="fr-FR" sz="2800" b="1" dirty="0" smtClean="0"/>
              <a:t>L’ADN, origine de la biodiversité  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91141" y="1230652"/>
            <a:ext cx="3247968" cy="2570804"/>
            <a:chOff x="52309" y="1370286"/>
            <a:chExt cx="2907815" cy="259557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9" y="1370286"/>
              <a:ext cx="2907815" cy="1635646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52309" y="3042527"/>
              <a:ext cx="28952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+mj-lt"/>
                </a:rPr>
                <a:t>Découpage de l’ADN par des enzymes de restriction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5220072" y="1230652"/>
            <a:ext cx="3411435" cy="2390641"/>
            <a:chOff x="3834486" y="1175165"/>
            <a:chExt cx="3411435" cy="239064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535" y="1175165"/>
              <a:ext cx="3105099" cy="1746618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3834486" y="2919475"/>
              <a:ext cx="3411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+mj-lt"/>
                </a:rPr>
                <a:t>Préparation de l’ADN par du bleu cobalt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371737" y="3788969"/>
            <a:ext cx="3675375" cy="2361058"/>
            <a:chOff x="5371737" y="3788969"/>
            <a:chExt cx="3675375" cy="236105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428" y="3788969"/>
              <a:ext cx="3583614" cy="2015783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5371737" y="5780695"/>
              <a:ext cx="3675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+mj-lt"/>
                </a:rPr>
                <a:t>Cuve – milieu à pH constant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42823" y="3664454"/>
            <a:ext cx="3550880" cy="2334185"/>
            <a:chOff x="142823" y="3664454"/>
            <a:chExt cx="3550880" cy="233418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23" y="3664454"/>
              <a:ext cx="3493073" cy="1964853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>
              <a:off x="142823" y="5629307"/>
              <a:ext cx="3550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+mj-lt"/>
                </a:rPr>
                <a:t>Dépôt d’ADN dans le gel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05585" y="953720"/>
            <a:ext cx="8125921" cy="5355599"/>
            <a:chOff x="0" y="0"/>
            <a:chExt cx="5978237" cy="369316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03" b="11500"/>
            <a:stretch/>
          </p:blipFill>
          <p:spPr>
            <a:xfrm>
              <a:off x="0" y="0"/>
              <a:ext cx="5949950" cy="3693160"/>
            </a:xfrm>
            <a:prstGeom prst="rect">
              <a:avLst/>
            </a:prstGeom>
          </p:spPr>
        </p:pic>
        <p:sp>
          <p:nvSpPr>
            <p:cNvPr id="9" name="Accolade fermante 8"/>
            <p:cNvSpPr/>
            <p:nvPr/>
          </p:nvSpPr>
          <p:spPr>
            <a:xfrm rot="16200000">
              <a:off x="1416628" y="-599209"/>
              <a:ext cx="438785" cy="2785083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Zone de texte 2"/>
            <p:cNvSpPr txBox="1"/>
            <p:nvPr/>
          </p:nvSpPr>
          <p:spPr>
            <a:xfrm>
              <a:off x="678873" y="145473"/>
              <a:ext cx="1925781" cy="297873"/>
            </a:xfrm>
            <a:prstGeom prst="rect">
              <a:avLst/>
            </a:prstGeom>
            <a:noFill/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Allèle non muté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Accolade fermante 10"/>
            <p:cNvSpPr/>
            <p:nvPr/>
          </p:nvSpPr>
          <p:spPr>
            <a:xfrm rot="16200000">
              <a:off x="4267201" y="-568036"/>
              <a:ext cx="439218" cy="2598047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Zone de texte 4"/>
            <p:cNvSpPr txBox="1"/>
            <p:nvPr/>
          </p:nvSpPr>
          <p:spPr>
            <a:xfrm>
              <a:off x="3525982" y="69273"/>
              <a:ext cx="1925320" cy="297815"/>
            </a:xfrm>
            <a:prstGeom prst="rect">
              <a:avLst/>
            </a:prstGeom>
            <a:noFill/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Allèle muté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Zone de texte 5"/>
            <p:cNvSpPr txBox="1"/>
            <p:nvPr/>
          </p:nvSpPr>
          <p:spPr>
            <a:xfrm>
              <a:off x="914400" y="3318164"/>
              <a:ext cx="1925320" cy="297815"/>
            </a:xfrm>
            <a:prstGeom prst="rect">
              <a:avLst/>
            </a:prstGeom>
            <a:noFill/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Enzymes 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Zone de texte 6"/>
            <p:cNvSpPr txBox="1"/>
            <p:nvPr/>
          </p:nvSpPr>
          <p:spPr>
            <a:xfrm>
              <a:off x="311727" y="2805546"/>
              <a:ext cx="685800" cy="435437"/>
            </a:xfrm>
            <a:prstGeom prst="rect">
              <a:avLst/>
            </a:prstGeom>
            <a:noFill/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Aucune  </a:t>
              </a:r>
              <a:r>
                <a:rPr lang="fr-FR" sz="11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enzyme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Zone de texte 7"/>
            <p:cNvSpPr txBox="1"/>
            <p:nvPr/>
          </p:nvSpPr>
          <p:spPr>
            <a:xfrm>
              <a:off x="1032164" y="2819400"/>
              <a:ext cx="595746" cy="297815"/>
            </a:xfrm>
            <a:prstGeom prst="rect">
              <a:avLst/>
            </a:prstGeom>
            <a:noFill/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EcoR1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Zone de texte 8"/>
            <p:cNvSpPr txBox="1"/>
            <p:nvPr/>
          </p:nvSpPr>
          <p:spPr>
            <a:xfrm>
              <a:off x="1676400" y="2826328"/>
              <a:ext cx="713509" cy="270164"/>
            </a:xfrm>
            <a:prstGeom prst="rect">
              <a:avLst/>
            </a:prstGeom>
            <a:noFill/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HindIII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Zone de texte 9"/>
            <p:cNvSpPr txBox="1"/>
            <p:nvPr/>
          </p:nvSpPr>
          <p:spPr>
            <a:xfrm>
              <a:off x="2424546" y="2646219"/>
              <a:ext cx="658091" cy="595746"/>
            </a:xfrm>
            <a:prstGeom prst="rect">
              <a:avLst/>
            </a:prstGeom>
            <a:noFill/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EcoR1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HindIII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Zone de texte 10"/>
            <p:cNvSpPr txBox="1"/>
            <p:nvPr/>
          </p:nvSpPr>
          <p:spPr>
            <a:xfrm>
              <a:off x="3810000" y="3297382"/>
              <a:ext cx="1925320" cy="297815"/>
            </a:xfrm>
            <a:prstGeom prst="rect">
              <a:avLst/>
            </a:prstGeom>
            <a:noFill/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Enzymes 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Zone de texte 11"/>
            <p:cNvSpPr txBox="1"/>
            <p:nvPr/>
          </p:nvSpPr>
          <p:spPr>
            <a:xfrm>
              <a:off x="3207327" y="2784764"/>
              <a:ext cx="685800" cy="456219"/>
            </a:xfrm>
            <a:prstGeom prst="rect">
              <a:avLst/>
            </a:prstGeom>
            <a:noFill/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Aucune  </a:t>
              </a:r>
              <a:r>
                <a:rPr lang="fr-FR" sz="11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enzyme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Zone de texte 12"/>
            <p:cNvSpPr txBox="1"/>
            <p:nvPr/>
          </p:nvSpPr>
          <p:spPr>
            <a:xfrm>
              <a:off x="3927764" y="2798619"/>
              <a:ext cx="595630" cy="297815"/>
            </a:xfrm>
            <a:prstGeom prst="rect">
              <a:avLst/>
            </a:prstGeom>
            <a:noFill/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EcoR1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Zone de texte 13"/>
            <p:cNvSpPr txBox="1"/>
            <p:nvPr/>
          </p:nvSpPr>
          <p:spPr>
            <a:xfrm>
              <a:off x="4572000" y="2805546"/>
              <a:ext cx="713105" cy="269875"/>
            </a:xfrm>
            <a:prstGeom prst="rect">
              <a:avLst/>
            </a:prstGeom>
            <a:noFill/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HindIII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Zone de texte 14"/>
            <p:cNvSpPr txBox="1"/>
            <p:nvPr/>
          </p:nvSpPr>
          <p:spPr>
            <a:xfrm>
              <a:off x="5320146" y="2625437"/>
              <a:ext cx="658091" cy="595746"/>
            </a:xfrm>
            <a:prstGeom prst="rect">
              <a:avLst/>
            </a:prstGeom>
            <a:noFill/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EcoR1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HindIII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1600200" y="755073"/>
              <a:ext cx="762000" cy="1856047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4398818" y="768928"/>
              <a:ext cx="762000" cy="1856047"/>
            </a:xfrm>
            <a:prstGeom prst="ellips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2123728" y="630931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+mj-lt"/>
              </a:rPr>
              <a:t>Nos résultats </a:t>
            </a:r>
          </a:p>
        </p:txBody>
      </p:sp>
    </p:spTree>
    <p:extLst>
      <p:ext uri="{BB962C8B-B14F-4D97-AF65-F5344CB8AC3E}">
        <p14:creationId xmlns:p14="http://schemas.microsoft.com/office/powerpoint/2010/main" val="1610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" y="34814"/>
            <a:ext cx="9144000" cy="2196368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29369" y="15007"/>
            <a:ext cx="9084493" cy="2216175"/>
            <a:chOff x="29369" y="15007"/>
            <a:chExt cx="9084493" cy="2216175"/>
          </a:xfrm>
        </p:grpSpPr>
        <p:grpSp>
          <p:nvGrpSpPr>
            <p:cNvPr id="6" name="Groupe 5"/>
            <p:cNvGrpSpPr/>
            <p:nvPr/>
          </p:nvGrpSpPr>
          <p:grpSpPr>
            <a:xfrm>
              <a:off x="29369" y="41325"/>
              <a:ext cx="3240360" cy="2189857"/>
              <a:chOff x="107504" y="188640"/>
              <a:chExt cx="3240360" cy="2189857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504" y="188640"/>
                <a:ext cx="3219895" cy="1728192"/>
              </a:xfrm>
              <a:prstGeom prst="rect">
                <a:avLst/>
              </a:prstGeom>
            </p:spPr>
          </p:pic>
          <p:sp>
            <p:nvSpPr>
              <p:cNvPr id="5" name="ZoneTexte 4"/>
              <p:cNvSpPr txBox="1"/>
              <p:nvPr/>
            </p:nvSpPr>
            <p:spPr>
              <a:xfrm>
                <a:off x="107504" y="1916832"/>
                <a:ext cx="3240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 smtClean="0">
                    <a:latin typeface="+mj-lt"/>
                  </a:rPr>
                  <a:t>Site </a:t>
                </a:r>
                <a:r>
                  <a:rPr lang="fr-FR" sz="2400" b="1" dirty="0" err="1" smtClean="0">
                    <a:latin typeface="+mj-lt"/>
                  </a:rPr>
                  <a:t>EcoRI</a:t>
                </a:r>
                <a:endParaRPr lang="fr-FR" sz="2400" b="1" dirty="0" smtClean="0">
                  <a:latin typeface="+mj-lt"/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6286967" y="15007"/>
              <a:ext cx="2826895" cy="2189857"/>
              <a:chOff x="4355976" y="188640"/>
              <a:chExt cx="2322839" cy="2189857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5976" y="188640"/>
                <a:ext cx="2322839" cy="1728192"/>
              </a:xfrm>
              <a:prstGeom prst="rect">
                <a:avLst/>
              </a:prstGeom>
            </p:spPr>
          </p:pic>
          <p:sp>
            <p:nvSpPr>
              <p:cNvPr id="8" name="ZoneTexte 7"/>
              <p:cNvSpPr txBox="1"/>
              <p:nvPr/>
            </p:nvSpPr>
            <p:spPr>
              <a:xfrm>
                <a:off x="4427984" y="1916832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 smtClean="0">
                    <a:latin typeface="+mj-lt"/>
                  </a:rPr>
                  <a:t>Site HIND III</a:t>
                </a: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3419872" y="116632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Deux enzymes de restriction.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0" y="2397646"/>
            <a:ext cx="9113862" cy="1228683"/>
            <a:chOff x="0" y="2397646"/>
            <a:chExt cx="9113862" cy="1228683"/>
          </a:xfrm>
        </p:grpSpPr>
        <p:sp>
          <p:nvSpPr>
            <p:cNvPr id="14" name="Rectangle 13"/>
            <p:cNvSpPr/>
            <p:nvPr/>
          </p:nvSpPr>
          <p:spPr>
            <a:xfrm>
              <a:off x="29369" y="2420888"/>
              <a:ext cx="9061878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09498" y="2420888"/>
              <a:ext cx="216024" cy="648072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0711" y="2399644"/>
              <a:ext cx="310923" cy="74377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918577" y="2420888"/>
              <a:ext cx="216024" cy="648072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9790" y="2397646"/>
              <a:ext cx="310923" cy="743776"/>
            </a:xfrm>
            <a:prstGeom prst="rect">
              <a:avLst/>
            </a:prstGeom>
          </p:spPr>
        </p:pic>
        <p:cxnSp>
          <p:nvCxnSpPr>
            <p:cNvPr id="20" name="Connecteur droit avec flèche 19"/>
            <p:cNvCxnSpPr/>
            <p:nvPr/>
          </p:nvCxnSpPr>
          <p:spPr>
            <a:xfrm>
              <a:off x="0" y="3573016"/>
              <a:ext cx="9113862" cy="131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2195736" y="3164664"/>
              <a:ext cx="4091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Sens migration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97" y="3769215"/>
            <a:ext cx="9177756" cy="3088785"/>
            <a:chOff x="397" y="3769215"/>
            <a:chExt cx="9177756" cy="3088785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7" y="4726726"/>
              <a:ext cx="9177756" cy="213127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4153" y="3799910"/>
              <a:ext cx="9061878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32440" y="3769215"/>
              <a:ext cx="310923" cy="74377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050189" y="3790976"/>
              <a:ext cx="216024" cy="648072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5616" y="3769215"/>
              <a:ext cx="310923" cy="743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9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25178" y="0"/>
            <a:ext cx="9178032" cy="6581001"/>
            <a:chOff x="25178" y="0"/>
            <a:chExt cx="9178032" cy="6581001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78" y="2332"/>
              <a:ext cx="9178032" cy="6578669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5004048" y="0"/>
              <a:ext cx="40324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Matériel génétique d’une cellule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475656" y="5966643"/>
            <a:ext cx="766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ADN = polymorphisme au sein d’une espèce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ARN m = reconnaissance de gènes transcrits – étude plus restreinte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ARN r = diversité des espèces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1475656" y="6093296"/>
            <a:ext cx="14536" cy="796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67544" y="621166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Ordre d’étude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8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-3778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2</a:t>
            </a:r>
            <a:r>
              <a:rPr lang="fr-FR" sz="2800" b="1" baseline="30000" dirty="0">
                <a:solidFill>
                  <a:srgbClr val="FF0000"/>
                </a:solidFill>
              </a:rPr>
              <a:t>ème</a:t>
            </a:r>
            <a:r>
              <a:rPr lang="fr-FR" sz="2800" b="1" dirty="0">
                <a:solidFill>
                  <a:srgbClr val="FF0000"/>
                </a:solidFill>
              </a:rPr>
              <a:t>  étape : visite du GENOSCOPE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Séquençage de l’ADN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223763" y="1412776"/>
            <a:ext cx="3024337" cy="5039045"/>
            <a:chOff x="8888" y="717288"/>
            <a:chExt cx="3024337" cy="503904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80" y="717288"/>
              <a:ext cx="2174632" cy="3866011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8888" y="4556004"/>
              <a:ext cx="30243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Stockage et conservation des échantillons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216209" y="1000444"/>
            <a:ext cx="3960440" cy="2631607"/>
            <a:chOff x="4392489" y="1126762"/>
            <a:chExt cx="3960440" cy="2631607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544" y="1126762"/>
              <a:ext cx="3320813" cy="186795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4392489" y="2927372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Broyage et extraction ADN, ARN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995936" y="3510905"/>
            <a:ext cx="4984690" cy="3356992"/>
            <a:chOff x="3979854" y="3509367"/>
            <a:chExt cx="4984690" cy="335699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09" y="3549065"/>
              <a:ext cx="2944327" cy="1656184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36" y="3509367"/>
              <a:ext cx="1888308" cy="335699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979854" y="5168430"/>
              <a:ext cx="32484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Dénaturation de l’ADN par l’azote liquide et centrifugation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4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97" y="3421576"/>
            <a:ext cx="5004725" cy="28151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" y="560659"/>
            <a:ext cx="3360646" cy="597448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504" y="11663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+mj-lt"/>
              </a:rPr>
              <a:t>Deux types de séquenceurs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3779912" y="702217"/>
            <a:ext cx="5148572" cy="1189694"/>
            <a:chOff x="3167844" y="846555"/>
            <a:chExt cx="5148572" cy="1189694"/>
          </a:xfrm>
        </p:grpSpPr>
        <p:cxnSp>
          <p:nvCxnSpPr>
            <p:cNvPr id="9" name="Connecteur droit 8"/>
            <p:cNvCxnSpPr/>
            <p:nvPr/>
          </p:nvCxnSpPr>
          <p:spPr>
            <a:xfrm flipV="1">
              <a:off x="3779912" y="1412776"/>
              <a:ext cx="4536504" cy="7200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3167844" y="1451474"/>
              <a:ext cx="46123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 smtClean="0">
                  <a:latin typeface="+mj-lt"/>
                </a:rPr>
                <a:t>ACTTAGATT ……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779912" y="846555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Brin de l’échantillon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286134" y="1881884"/>
            <a:ext cx="4748196" cy="1477732"/>
            <a:chOff x="3712236" y="2330122"/>
            <a:chExt cx="4748196" cy="1477732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3779912" y="2852936"/>
              <a:ext cx="468052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3779912" y="2976857"/>
              <a:ext cx="4680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Bases ajoutées par le séquenceur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12236" y="2330122"/>
              <a:ext cx="46041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dirty="0" smtClean="0">
                  <a:solidFill>
                    <a:srgbClr val="FF0000"/>
                  </a:solidFill>
                </a:rPr>
                <a:t>T</a:t>
              </a:r>
              <a:r>
                <a:rPr lang="fr-FR" sz="3200" dirty="0" smtClean="0">
                  <a:solidFill>
                    <a:srgbClr val="FFFF00"/>
                  </a:solidFill>
                </a:rPr>
                <a:t>G</a:t>
              </a:r>
              <a:r>
                <a:rPr lang="fr-FR" sz="3200" dirty="0" smtClean="0">
                  <a:solidFill>
                    <a:srgbClr val="00B050"/>
                  </a:solidFill>
                </a:rPr>
                <a:t>AA</a:t>
              </a:r>
              <a:r>
                <a:rPr lang="fr-FR" sz="3200" dirty="0" smtClean="0">
                  <a:solidFill>
                    <a:srgbClr val="FF0000"/>
                  </a:solidFill>
                </a:rPr>
                <a:t>T</a:t>
              </a:r>
              <a:r>
                <a:rPr lang="fr-FR" sz="3200" dirty="0" smtClean="0">
                  <a:solidFill>
                    <a:srgbClr val="0070C0"/>
                  </a:solidFill>
                </a:rPr>
                <a:t>C</a:t>
              </a:r>
              <a:r>
                <a:rPr lang="fr-FR" sz="3200" dirty="0" smtClean="0">
                  <a:solidFill>
                    <a:srgbClr val="FF0000"/>
                  </a:solidFill>
                </a:rPr>
                <a:t>T</a:t>
              </a:r>
              <a:r>
                <a:rPr lang="fr-FR" sz="3200" dirty="0" smtClean="0">
                  <a:solidFill>
                    <a:srgbClr val="00B050"/>
                  </a:solidFill>
                </a:rPr>
                <a:t>AA </a:t>
              </a:r>
              <a:r>
                <a:rPr lang="fr-FR" sz="3200" dirty="0" smtClean="0"/>
                <a:t>….</a:t>
              </a:r>
              <a:endParaRPr lang="fr-FR" sz="32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047" y="-46611"/>
            <a:ext cx="6297232" cy="3135019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819248" y="3322271"/>
            <a:ext cx="7163421" cy="3212870"/>
            <a:chOff x="1819248" y="3322271"/>
            <a:chExt cx="7163421" cy="321287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9248" y="3322271"/>
              <a:ext cx="7163421" cy="321287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867526" y="3690995"/>
              <a:ext cx="66247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Site GENOSCOPE – séquences échantillons</a:t>
              </a:r>
              <a:endParaRPr lang="fr-FR" sz="2400" b="1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6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4" y="44624"/>
            <a:ext cx="9025003" cy="4896544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41061" y="5605568"/>
            <a:ext cx="9061878" cy="1063792"/>
            <a:chOff x="41061" y="5605568"/>
            <a:chExt cx="9061878" cy="1063792"/>
          </a:xfrm>
        </p:grpSpPr>
        <p:sp>
          <p:nvSpPr>
            <p:cNvPr id="9" name="Rectangle 8"/>
            <p:cNvSpPr/>
            <p:nvPr/>
          </p:nvSpPr>
          <p:spPr>
            <a:xfrm>
              <a:off x="41061" y="6021288"/>
              <a:ext cx="9061878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ADN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96336" y="6021288"/>
              <a:ext cx="216024" cy="648072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15616" y="6021288"/>
              <a:ext cx="216024" cy="648072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092280" y="5605568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STOP</a:t>
              </a:r>
              <a:endParaRPr lang="fr-FR" sz="2400" b="1" dirty="0" smtClean="0">
                <a:latin typeface="+mj-lt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11560" y="5627764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+mj-lt"/>
                </a:rPr>
                <a:t>STOP</a:t>
              </a:r>
              <a:endParaRPr lang="fr-FR" sz="2400" b="1" dirty="0" smtClean="0">
                <a:latin typeface="+mj-lt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680012" y="5593694"/>
            <a:ext cx="1908212" cy="1075666"/>
            <a:chOff x="4680012" y="5593694"/>
            <a:chExt cx="1908212" cy="1075666"/>
          </a:xfrm>
        </p:grpSpPr>
        <p:sp>
          <p:nvSpPr>
            <p:cNvPr id="14" name="Rectangle 13"/>
            <p:cNvSpPr/>
            <p:nvPr/>
          </p:nvSpPr>
          <p:spPr>
            <a:xfrm>
              <a:off x="5220072" y="6021288"/>
              <a:ext cx="216024" cy="648072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680012" y="5593694"/>
              <a:ext cx="1908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rgbClr val="00B050"/>
                  </a:solidFill>
                  <a:latin typeface="+mj-lt"/>
                </a:rPr>
                <a:t>Début AUG </a:t>
              </a:r>
              <a:endParaRPr lang="fr-FR" sz="2400" b="1" dirty="0" smtClean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220072" y="6021288"/>
            <a:ext cx="259228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Séquence codante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611560" y="1844824"/>
            <a:ext cx="2816814" cy="6480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471752" y="3212976"/>
            <a:ext cx="4124584" cy="11521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2069" y="3352800"/>
            <a:ext cx="656456" cy="4404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7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Diaporama_GE_12-13">
  <a:themeElements>
    <a:clrScheme name="PresentationMedi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resentationMedi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b="1" dirty="0" smtClean="0">
            <a:latin typeface="+mj-lt"/>
          </a:defRPr>
        </a:defPPr>
      </a:lstStyle>
    </a:txDef>
  </a:objectDefaults>
  <a:extraClrSchemeLst>
    <a:extraClrScheme>
      <a:clrScheme name="PresentationMedi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Diaporama_GE-TARA_12-13_dbal</Template>
  <TotalTime>483</TotalTime>
  <Words>386</Words>
  <Application>Microsoft Office PowerPoint</Application>
  <PresentationFormat>Affichage à l'écran (4:3)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Century Gothic</vt:lpstr>
      <vt:lpstr>Times New Roman</vt:lpstr>
      <vt:lpstr>Diaporama_GE_12-13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Recherche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Présentation Power Point</dc:subject>
  <dc:creator>christine</dc:creator>
  <cp:lastModifiedBy>christine</cp:lastModifiedBy>
  <cp:revision>58</cp:revision>
  <dcterms:created xsi:type="dcterms:W3CDTF">2013-05-20T12:32:28Z</dcterms:created>
  <dcterms:modified xsi:type="dcterms:W3CDTF">2013-05-26T09:29:48Z</dcterms:modified>
</cp:coreProperties>
</file>