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256" r:id="rId2"/>
    <p:sldId id="274" r:id="rId3"/>
    <p:sldId id="257" r:id="rId4"/>
    <p:sldId id="261" r:id="rId5"/>
    <p:sldId id="296" r:id="rId6"/>
    <p:sldId id="297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21" r:id="rId24"/>
    <p:sldId id="318" r:id="rId25"/>
    <p:sldId id="319" r:id="rId26"/>
    <p:sldId id="320" r:id="rId27"/>
    <p:sldId id="322" r:id="rId28"/>
    <p:sldId id="262" r:id="rId29"/>
    <p:sldId id="265" r:id="rId30"/>
    <p:sldId id="334" r:id="rId31"/>
    <p:sldId id="266" r:id="rId32"/>
    <p:sldId id="269" r:id="rId33"/>
    <p:sldId id="270" r:id="rId34"/>
    <p:sldId id="267" r:id="rId35"/>
    <p:sldId id="268" r:id="rId36"/>
    <p:sldId id="271" r:id="rId37"/>
    <p:sldId id="272" r:id="rId38"/>
    <p:sldId id="275" r:id="rId39"/>
    <p:sldId id="276" r:id="rId40"/>
    <p:sldId id="281" r:id="rId41"/>
    <p:sldId id="280" r:id="rId42"/>
    <p:sldId id="289" r:id="rId43"/>
    <p:sldId id="290" r:id="rId44"/>
    <p:sldId id="291" r:id="rId45"/>
    <p:sldId id="282" r:id="rId46"/>
    <p:sldId id="288" r:id="rId47"/>
    <p:sldId id="292" r:id="rId48"/>
    <p:sldId id="293" r:id="rId49"/>
    <p:sldId id="294" r:id="rId50"/>
    <p:sldId id="295" r:id="rId51"/>
    <p:sldId id="263" r:id="rId52"/>
    <p:sldId id="335" r:id="rId53"/>
    <p:sldId id="336" r:id="rId54"/>
    <p:sldId id="258" r:id="rId55"/>
    <p:sldId id="278" r:id="rId56"/>
    <p:sldId id="277" r:id="rId57"/>
    <p:sldId id="333" r:id="rId58"/>
    <p:sldId id="283" r:id="rId59"/>
    <p:sldId id="285" r:id="rId60"/>
    <p:sldId id="287" r:id="rId61"/>
    <p:sldId id="259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260" r:id="rId70"/>
    <p:sldId id="338" r:id="rId71"/>
    <p:sldId id="337" r:id="rId72"/>
    <p:sldId id="339" r:id="rId73"/>
    <p:sldId id="330" r:id="rId7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85582B"/>
    <a:srgbClr val="684522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8" autoAdjust="0"/>
    <p:restoredTop sz="94700" autoAdjust="0"/>
  </p:normalViewPr>
  <p:slideViewPr>
    <p:cSldViewPr>
      <p:cViewPr>
        <p:scale>
          <a:sx n="40" d="100"/>
          <a:sy n="40" d="100"/>
        </p:scale>
        <p:origin x="-2530" y="-10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ACD629-363E-4A0C-9E99-07E4519279E4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B2CFDE4-D5A3-49EA-8FD9-E9D084E28DC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76553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350704-6149-4B5C-AB26-E0FA9DC3D0F4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  <p:sp>
        <p:nvSpPr>
          <p:cNvPr id="7885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302A11-C78C-4A09-A12D-C58B0FAFB3DF}" type="slidenum">
              <a:rPr lang="fr-FR" altLang="fr-FR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fr-FR" altLang="fr-FR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E79EC-54E9-4D95-AD4E-774C50B87740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5DB4-CEE7-4CCF-BFB9-38B960B5636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988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707F1-A79E-4518-801A-3BD823BE7640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FE3F-7635-49CC-8CDD-15B29759AC5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07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33044-6A8E-4B8C-960F-52A3A9F2C2F1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085A0-F19C-4852-BEBF-EB98488ED22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373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F08C8-6A48-4A47-9C86-217A10726BFC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DA78A-00FF-463B-B847-D2E2F787187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5125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72C58-6E0F-43AA-BEC2-A7491097DA9F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DFF6-A7C8-4781-9B80-9699C93D538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575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5E594-9DBD-40B2-A24B-65DAEA105D8A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A99AA-D594-4E55-BC68-D540826C65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13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909E-D3F0-4603-AF65-F27E2A4E253B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970B6-2ED7-4C9E-82B5-64DA38DB6D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1581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F0E36-A81B-49BA-9548-D29BD6419FDC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93438-B46B-40B6-8E15-872D986951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9809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DD5C9-0C3A-46CD-B69E-6C73D0935B52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E3B3-3E33-48F0-847F-56EE15E3941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15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60A0C-B44E-4EBA-9339-D433AA54B7BD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F3C3D-757B-4408-9B0C-B631E0FFDE2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21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9E9EF-E4F2-4167-8A0E-2C3834B806F2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D238A-6E3A-40B8-A93F-C07AA2897A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934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5BD9C5-A29E-404E-B302-E75C26C987AA}" type="datetimeFigureOut">
              <a:rPr lang="fr-FR"/>
              <a:pPr>
                <a:defRPr/>
              </a:pPr>
              <a:t>21/05/2017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6E74A7-A125-4872-A9F7-8060F9E3B6D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3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image" Target="../media/image52.jpeg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5" Type="http://schemas.openxmlformats.org/officeDocument/2006/relationships/image" Target="../media/image6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Relationship Id="rId14" Type="http://schemas.openxmlformats.org/officeDocument/2006/relationships/image" Target="../media/image64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29.jpeg"/><Relationship Id="rId7" Type="http://schemas.openxmlformats.org/officeDocument/2006/relationships/image" Target="../media/image133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microsoft.com/office/2007/relationships/hdphoto" Target="../media/hdphoto1.wdp"/><Relationship Id="rId7" Type="http://schemas.openxmlformats.org/officeDocument/2006/relationships/image" Target="../media/image148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11" Type="http://schemas.openxmlformats.org/officeDocument/2006/relationships/image" Target="../media/image152.jpeg"/><Relationship Id="rId5" Type="http://schemas.microsoft.com/office/2007/relationships/hdphoto" Target="../media/hdphoto2.wdp"/><Relationship Id="rId10" Type="http://schemas.openxmlformats.org/officeDocument/2006/relationships/image" Target="../media/image151.png"/><Relationship Id="rId4" Type="http://schemas.openxmlformats.org/officeDocument/2006/relationships/image" Target="../media/image146.jpeg"/><Relationship Id="rId9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22238"/>
            <a:ext cx="3286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0"/>
            <a:ext cx="8572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mag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6045200"/>
            <a:ext cx="12493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mage 6" descr="Logo_UMR_EVS_allongé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6034088"/>
            <a:ext cx="1871663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Imag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338" y="6143625"/>
            <a:ext cx="3070225" cy="6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63" y="142875"/>
            <a:ext cx="4246562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Les élèves ne seront pas accueillis, jeudi, jour de la rentrée. / © Archives F3R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075115">
            <a:off x="2648610" y="2896331"/>
            <a:ext cx="4460171" cy="25088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57" name="ZoneTexte 1"/>
          <p:cNvSpPr txBox="1">
            <a:spLocks noChangeArrowheads="1"/>
          </p:cNvSpPr>
          <p:nvPr/>
        </p:nvSpPr>
        <p:spPr bwMode="auto">
          <a:xfrm>
            <a:off x="6372225" y="5480050"/>
            <a:ext cx="2771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400" b="1" i="1">
                <a:solidFill>
                  <a:srgbClr val="0070C0"/>
                </a:solidFill>
                <a:latin typeface="Arial" charset="0"/>
              </a:rPr>
              <a:t>VAULX-EN-VELIN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714500"/>
            <a:ext cx="6500812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1</a:t>
            </a:r>
            <a:r>
              <a:rPr lang="fr-FR" altLang="fr-FR" sz="4800" b="1" baseline="30000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er</a:t>
            </a: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signe d’agriculture sur notre route :    un poulailler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581775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2</a:t>
            </a:r>
            <a:r>
              <a:rPr lang="fr-FR" altLang="fr-FR" sz="4800" b="1" baseline="30000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signe d’agriculture sur notre route : une charrue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71625"/>
            <a:ext cx="62642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1476375" y="6308725"/>
            <a:ext cx="3311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latin typeface="Arial" charset="0"/>
            </a:endParaRP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Ça se confirme… Attention danger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85875"/>
            <a:ext cx="74295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La nature s’épanouit dans Vaulx-en-Velin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643063"/>
            <a:ext cx="585787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Arrivés dans la zone agricole</a:t>
            </a:r>
          </a:p>
        </p:txBody>
      </p:sp>
      <p:sp>
        <p:nvSpPr>
          <p:cNvPr id="15364" name="ZoneTexte 2"/>
          <p:cNvSpPr txBox="1">
            <a:spLocks noChangeArrowheads="1"/>
          </p:cNvSpPr>
          <p:nvPr/>
        </p:nvSpPr>
        <p:spPr bwMode="auto">
          <a:xfrm>
            <a:off x="6143625" y="2500313"/>
            <a:ext cx="3000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Un champ de maïs dans une zone inondable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831850"/>
            <a:ext cx="7858125" cy="602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Sommes-nous vraiment à </a:t>
            </a:r>
            <a:r>
              <a:rPr lang="fr-FR" altLang="fr-FR" sz="48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Vaulx</a:t>
            </a: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?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85813"/>
            <a:ext cx="7643813" cy="550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La rocade est juste derrière les serres!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000125"/>
            <a:ext cx="7632700" cy="535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Bonjour Thierry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071563"/>
            <a:ext cx="7429500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Suivez le guide!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071563"/>
            <a:ext cx="71437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Du topinambour ! (C’était pas facile!)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095375"/>
            <a:ext cx="74866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Du potimarron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ésultat de recherche d'images pour &quot;Marguerit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5688"/>
            <a:ext cx="5200650" cy="38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ZoneTexte 2"/>
          <p:cNvSpPr txBox="1">
            <a:spLocks noChangeArrowheads="1"/>
          </p:cNvSpPr>
          <p:nvPr/>
        </p:nvSpPr>
        <p:spPr bwMode="auto">
          <a:xfrm>
            <a:off x="0" y="377825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Quand MARGUERITE …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0" y="1052513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… rencontre BARBUSSE</a:t>
            </a:r>
          </a:p>
        </p:txBody>
      </p:sp>
      <p:pic>
        <p:nvPicPr>
          <p:cNvPr id="41988" name="Picture 4" descr="Résultat de recherche d'images pour &quot;henri barbuss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325688"/>
            <a:ext cx="5148262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871538"/>
            <a:ext cx="675322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épinards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71563"/>
            <a:ext cx="6840538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 la coriandre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066800"/>
            <a:ext cx="644842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Que récolte-t-il ?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navets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357313"/>
            <a:ext cx="7589837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/>
          <p:cNvSpPr/>
          <p:nvPr/>
        </p:nvSpPr>
        <p:spPr>
          <a:xfrm>
            <a:off x="2928938" y="2357438"/>
            <a:ext cx="357187" cy="3571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Nous sommes tous bien attentifs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862013"/>
            <a:ext cx="75533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carottes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371600"/>
            <a:ext cx="6115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blettes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713" y="800100"/>
            <a:ext cx="61245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Devinez ce que c’est !</a:t>
            </a:r>
          </a:p>
        </p:txBody>
      </p:sp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choux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66788"/>
            <a:ext cx="670560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14287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Et pour finir, la spécialité de </a:t>
            </a:r>
            <a:r>
              <a:rPr lang="fr-FR" altLang="fr-FR" sz="48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Vaulx</a:t>
            </a: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?</a:t>
            </a:r>
          </a:p>
        </p:txBody>
      </p:sp>
      <p:sp>
        <p:nvSpPr>
          <p:cNvPr id="5" name="ZoneTexte 2"/>
          <p:cNvSpPr txBox="1">
            <a:spLocks noChangeArrowheads="1"/>
          </p:cNvSpPr>
          <p:nvPr/>
        </p:nvSpPr>
        <p:spPr bwMode="auto">
          <a:xfrm>
            <a:off x="0" y="6149975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DES CARDONS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ZoneTexte 2"/>
          <p:cNvSpPr txBox="1">
            <a:spLocks noChangeArrowheads="1"/>
          </p:cNvSpPr>
          <p:nvPr/>
        </p:nvSpPr>
        <p:spPr bwMode="auto">
          <a:xfrm>
            <a:off x="611188" y="3284538"/>
            <a:ext cx="7777162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La création de notre jardin</a:t>
            </a:r>
          </a:p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par les 5</a:t>
            </a:r>
            <a:r>
              <a:rPr lang="fr-FR" altLang="fr-FR" sz="6000" b="1" baseline="30000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E et les 5</a:t>
            </a:r>
            <a:r>
              <a:rPr lang="fr-FR" altLang="fr-FR" sz="6000" b="1" baseline="30000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F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2"/>
          <p:cNvSpPr txBox="1">
            <a:spLocks noChangeArrowheads="1"/>
          </p:cNvSpPr>
          <p:nvPr/>
        </p:nvSpPr>
        <p:spPr bwMode="auto">
          <a:xfrm>
            <a:off x="755650" y="2314575"/>
            <a:ext cx="777716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1</a:t>
            </a:r>
            <a:r>
              <a:rPr lang="fr-FR" altLang="fr-FR" sz="6000" b="1" baseline="30000">
                <a:latin typeface="Vijaya" pitchFamily="34" charset="0"/>
                <a:cs typeface="Vijaya" pitchFamily="34" charset="0"/>
              </a:rPr>
              <a:t>ère</a:t>
            </a:r>
            <a:r>
              <a:rPr lang="fr-FR" altLang="fr-FR" sz="6000" b="1">
                <a:latin typeface="Vijaya" pitchFamily="34" charset="0"/>
                <a:cs typeface="Vijaya" pitchFamily="34" charset="0"/>
              </a:rPr>
              <a:t> étape : Réaliser nos plans de culture</a:t>
            </a:r>
          </a:p>
        </p:txBody>
      </p:sp>
      <p:pic>
        <p:nvPicPr>
          <p:cNvPr id="30723" name="Picture 4" descr="Résultat de recherche d'images pour &quot;smiley école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90988"/>
            <a:ext cx="262413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428750"/>
            <a:ext cx="3286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750"/>
            <a:ext cx="1998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0825" y="4724400"/>
            <a:ext cx="86058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8"/>
          <a:stretch>
            <a:fillRect/>
          </a:stretch>
        </p:blipFill>
        <p:spPr bwMode="auto">
          <a:xfrm>
            <a:off x="395535" y="410147"/>
            <a:ext cx="8399099" cy="5899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r="3203" b="4752"/>
          <a:stretch>
            <a:fillRect/>
          </a:stretch>
        </p:blipFill>
        <p:spPr bwMode="auto">
          <a:xfrm>
            <a:off x="395536" y="404664"/>
            <a:ext cx="8375626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Résultat de recherche d'images pour &quot;smiley écol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090988"/>
            <a:ext cx="2624137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oneTexte 2"/>
          <p:cNvSpPr txBox="1">
            <a:spLocks noChangeArrowheads="1"/>
          </p:cNvSpPr>
          <p:nvPr/>
        </p:nvSpPr>
        <p:spPr bwMode="auto">
          <a:xfrm>
            <a:off x="0" y="1916113"/>
            <a:ext cx="91440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2</a:t>
            </a:r>
            <a:r>
              <a:rPr lang="fr-FR" altLang="fr-FR" sz="6000" b="1" baseline="30000"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>
                <a:latin typeface="Vijaya" pitchFamily="34" charset="0"/>
                <a:cs typeface="Vijaya" pitchFamily="34" charset="0"/>
              </a:rPr>
              <a:t> étape : Mettre en place les « lasagnes » pour nos futures plantations</a:t>
            </a:r>
          </a:p>
        </p:txBody>
      </p:sp>
      <p:pic>
        <p:nvPicPr>
          <p:cNvPr id="32771" name="Picture 10" descr="Résultat de recherche d'images pour &quot;smiley du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000625"/>
            <a:ext cx="2293938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oneTexte 2"/>
          <p:cNvSpPr txBox="1">
            <a:spLocks noChangeArrowheads="1"/>
          </p:cNvSpPr>
          <p:nvPr/>
        </p:nvSpPr>
        <p:spPr bwMode="auto">
          <a:xfrm>
            <a:off x="-6350" y="-100013"/>
            <a:ext cx="9144000" cy="1939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Tout d’abord, on a désherbé  et délimité les parcelles :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44675"/>
            <a:ext cx="86836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725613"/>
            <a:ext cx="9186863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oneTexte 2"/>
          <p:cNvSpPr txBox="1">
            <a:spLocks noChangeArrowheads="1"/>
          </p:cNvSpPr>
          <p:nvPr/>
        </p:nvSpPr>
        <p:spPr bwMode="auto">
          <a:xfrm>
            <a:off x="-6350" y="-22225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Les SEGPA nous ont fabriqué un bac à compost provisoire : </a:t>
            </a:r>
          </a:p>
        </p:txBody>
      </p:sp>
      <p:pic>
        <p:nvPicPr>
          <p:cNvPr id="3481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13457" r="177"/>
          <a:stretch>
            <a:fillRect/>
          </a:stretch>
        </p:blipFill>
        <p:spPr bwMode="auto">
          <a:xfrm>
            <a:off x="179388" y="2008188"/>
            <a:ext cx="8050212" cy="444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2349500"/>
            <a:ext cx="6176962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oneTexte 2"/>
          <p:cNvSpPr txBox="1">
            <a:spLocks noChangeArrowheads="1"/>
          </p:cNvSpPr>
          <p:nvPr/>
        </p:nvSpPr>
        <p:spPr bwMode="auto">
          <a:xfrm>
            <a:off x="-6350" y="-26988"/>
            <a:ext cx="9144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       Puis il a fallu réceptionner : 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0" y="809625"/>
            <a:ext cx="47879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00B050"/>
                </a:solidFill>
                <a:latin typeface="Vijaya" pitchFamily="34" charset="0"/>
                <a:cs typeface="Vijaya" pitchFamily="34" charset="0"/>
              </a:rPr>
              <a:t>Environ 1,5 Tonne de MATIERE VERTE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089150"/>
            <a:ext cx="6397625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31888"/>
            <a:ext cx="428625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044700"/>
            <a:ext cx="64801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10" descr="Résultat de recherche d'images pour &quot;smiley dur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8913"/>
            <a:ext cx="7559675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6350" y="5835650"/>
            <a:ext cx="9144000" cy="831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Ca y est , tout est dans le patio!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-36513" y="0"/>
            <a:ext cx="9144001" cy="14462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Mais c’est pas fini  … Il manque les </a:t>
            </a:r>
            <a:r>
              <a:rPr lang="fr-FR" altLang="fr-FR" sz="4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DECHETS BRUNS</a:t>
            </a:r>
          </a:p>
        </p:txBody>
      </p:sp>
      <p:pic>
        <p:nvPicPr>
          <p:cNvPr id="23554" name="Picture 2" descr="Résultat de recherche d'images pour &quot;remorque copeau de boi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57475"/>
            <a:ext cx="5494337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ésultat de recherche d'images pour &quot;paill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67" b="13960"/>
          <a:stretch>
            <a:fillRect/>
          </a:stretch>
        </p:blipFill>
        <p:spPr bwMode="auto">
          <a:xfrm>
            <a:off x="5076825" y="1582738"/>
            <a:ext cx="4032250" cy="523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Résultat de recherche d'images pour &quot;feuilles mortes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2"/>
          <a:stretch>
            <a:fillRect/>
          </a:stretch>
        </p:blipFill>
        <p:spPr bwMode="auto">
          <a:xfrm>
            <a:off x="4067175" y="2292350"/>
            <a:ext cx="4862513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 descr="Résultat de recherche d'images pour &quot;carton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4" t="1833" r="5731" b="-1833"/>
          <a:stretch>
            <a:fillRect/>
          </a:stretch>
        </p:blipFill>
        <p:spPr bwMode="auto">
          <a:xfrm>
            <a:off x="3192463" y="1857375"/>
            <a:ext cx="595153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4925" y="1736725"/>
            <a:ext cx="46085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b="1" dirty="0">
                <a:solidFill>
                  <a:srgbClr val="85582B"/>
                </a:solidFill>
                <a:latin typeface="Vijaya" pitchFamily="34" charset="0"/>
                <a:cs typeface="Vijaya" pitchFamily="34" charset="0"/>
              </a:rPr>
              <a:t>Une remorque d’environ  400 kg de copeaux de bois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33338" y="2852738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b="1">
                <a:solidFill>
                  <a:srgbClr val="85582B"/>
                </a:solidFill>
                <a:latin typeface="Vijaya" pitchFamily="34" charset="0"/>
                <a:cs typeface="Vijaya" pitchFamily="34" charset="0"/>
              </a:rPr>
              <a:t>8 grands sacs de paille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9050" y="3576638"/>
            <a:ext cx="4970463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fr-FR" sz="3200" b="1" dirty="0">
                <a:solidFill>
                  <a:srgbClr val="85582B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Des feuilles mortes</a:t>
            </a:r>
          </a:p>
          <a:p>
            <a:pPr>
              <a:defRPr/>
            </a:pPr>
            <a:r>
              <a:rPr lang="fr-FR" sz="3200" b="1" dirty="0">
                <a:solidFill>
                  <a:srgbClr val="85582B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que nous avions ramasser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33338" y="4724400"/>
            <a:ext cx="49704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fr-FR" altLang="fr-FR" b="1">
                <a:solidFill>
                  <a:srgbClr val="85582B"/>
                </a:solidFill>
                <a:latin typeface="Vijaya" pitchFamily="34" charset="0"/>
                <a:cs typeface="Vijaya" pitchFamily="34" charset="0"/>
              </a:rPr>
              <a:t>Et plein de cartons</a:t>
            </a:r>
          </a:p>
        </p:txBody>
      </p:sp>
      <p:pic>
        <p:nvPicPr>
          <p:cNvPr id="37899" name="Picture 10" descr="Résultat de recherche d'images pour &quot;smiley dur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14375"/>
            <a:ext cx="152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-36513" y="0"/>
            <a:ext cx="9144001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Et enfin …</a:t>
            </a:r>
          </a:p>
        </p:txBody>
      </p:sp>
      <p:pic>
        <p:nvPicPr>
          <p:cNvPr id="40962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 rot="-670954">
            <a:off x="5327650" y="738188"/>
            <a:ext cx="3249613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962025" y="2214563"/>
            <a:ext cx="32305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CC0000"/>
                </a:solidFill>
                <a:latin typeface="Vijaya" pitchFamily="34" charset="0"/>
                <a:cs typeface="Vijaya" pitchFamily="34" charset="0"/>
              </a:rPr>
              <a:t>Environ 800kg de COMPOST mûr</a:t>
            </a:r>
          </a:p>
        </p:txBody>
      </p:sp>
      <p:pic>
        <p:nvPicPr>
          <p:cNvPr id="5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79388" y="38608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31788" y="40132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484188" y="41656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636588" y="43180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788988" y="44704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941388" y="46228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093788" y="47752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246188" y="49276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571625" y="38608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724025" y="40132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1876425" y="41656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028825" y="43180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181225" y="44704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333625" y="46228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486025" y="47752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638425" y="4927600"/>
            <a:ext cx="10525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2894013" y="38735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046413" y="40259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198813" y="41783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351213" y="43307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503613" y="44831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656013" y="46355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808413" y="47879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 descr="Résultat de recherche d'images pour &quot;palette sac compost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8" r="20522"/>
          <a:stretch>
            <a:fillRect/>
          </a:stretch>
        </p:blipFill>
        <p:spPr bwMode="auto">
          <a:xfrm>
            <a:off x="3960813" y="4940300"/>
            <a:ext cx="10541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1" name="Picture 10" descr="Résultat de recherche d'images pour &quot;smiley dur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14313"/>
            <a:ext cx="152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75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250"/>
                            </p:stCondLst>
                            <p:childTnLst>
                              <p:par>
                                <p:cTn id="9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10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6250"/>
                            </p:stCondLst>
                            <p:childTnLst>
                              <p:par>
                                <p:cTn id="1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6750"/>
                            </p:stCondLst>
                            <p:childTnLst>
                              <p:par>
                                <p:cTn id="1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2"/>
          <p:cNvSpPr txBox="1">
            <a:spLocks noChangeArrowheads="1"/>
          </p:cNvSpPr>
          <p:nvPr/>
        </p:nvSpPr>
        <p:spPr bwMode="auto">
          <a:xfrm>
            <a:off x="-39688" y="-17463"/>
            <a:ext cx="9144001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Réaliser nos jardins en lasagnes 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3175" y="2205038"/>
            <a:ext cx="9144000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Pour réaliser des Lasagnes, </a:t>
            </a:r>
          </a:p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la recette est simple…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175" y="60277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Déposez des cartons sur le sol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39688" y="5992813"/>
            <a:ext cx="9144001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Recouvrez les cartons de copeaux</a:t>
            </a:r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-23813" y="5287963"/>
            <a:ext cx="9144001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Ajoutez une couche de feuilles mortes par dessus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-23813" y="5992813"/>
            <a:ext cx="9144001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Recouvrez le tout de déchets verts et arrosez</a:t>
            </a: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0" y="59928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Déposez ensuite  une couche de paille</a:t>
            </a: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-39688" y="5254625"/>
            <a:ext cx="9144001" cy="15684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Arrosez de nouveau, et déposez un peu de compost frais (Attention, ça pu!!!!)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3175" y="5314950"/>
            <a:ext cx="9144000" cy="15700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Remettez une couche de déchets verts avant la dernière couche de compost mûr</a:t>
            </a: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3175" y="5457825"/>
            <a:ext cx="9144000" cy="8318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Arrosez, ça y est nos lasagnes sont prêtes!</a:t>
            </a: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3175" y="6016625"/>
            <a:ext cx="9144000" cy="83026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Nous allons enfin pouvoir planter!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60463"/>
            <a:ext cx="64881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993775"/>
            <a:ext cx="7556500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98538"/>
            <a:ext cx="533082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919163"/>
            <a:ext cx="5761038" cy="430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906463"/>
            <a:ext cx="33909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3" t="15669" r="14531"/>
          <a:stretch>
            <a:fillRect/>
          </a:stretch>
        </p:blipFill>
        <p:spPr bwMode="auto">
          <a:xfrm>
            <a:off x="323850" y="998538"/>
            <a:ext cx="4900613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138" y="927100"/>
            <a:ext cx="3582988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0" t="29323" r="21509" b="-5983"/>
          <a:stretch>
            <a:fillRect/>
          </a:stretch>
        </p:blipFill>
        <p:spPr bwMode="auto">
          <a:xfrm>
            <a:off x="2651125" y="930275"/>
            <a:ext cx="3760788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908050"/>
            <a:ext cx="36036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6" t="14360" r="27274" b="21359"/>
          <a:stretch>
            <a:fillRect/>
          </a:stretch>
        </p:blipFill>
        <p:spPr bwMode="auto">
          <a:xfrm>
            <a:off x="1992313" y="976313"/>
            <a:ext cx="5314950" cy="446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8" t="20712" r="9116"/>
          <a:stretch>
            <a:fillRect/>
          </a:stretch>
        </p:blipFill>
        <p:spPr bwMode="auto">
          <a:xfrm>
            <a:off x="1208088" y="1093788"/>
            <a:ext cx="6124575" cy="48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0" t="27451"/>
          <a:stretch>
            <a:fillRect/>
          </a:stretch>
        </p:blipFill>
        <p:spPr bwMode="auto">
          <a:xfrm>
            <a:off x="249238" y="1093788"/>
            <a:ext cx="28765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058863"/>
            <a:ext cx="5472112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0" t="13043" r="20090"/>
          <a:stretch>
            <a:fillRect/>
          </a:stretch>
        </p:blipFill>
        <p:spPr bwMode="auto">
          <a:xfrm>
            <a:off x="25400" y="890588"/>
            <a:ext cx="45720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4" t="13043" r="34616" b="15208"/>
          <a:stretch>
            <a:fillRect/>
          </a:stretch>
        </p:blipFill>
        <p:spPr bwMode="auto">
          <a:xfrm>
            <a:off x="4600575" y="887413"/>
            <a:ext cx="4386263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923925"/>
            <a:ext cx="6084888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oneTexte 2"/>
          <p:cNvSpPr txBox="1">
            <a:spLocks noChangeArrowheads="1"/>
          </p:cNvSpPr>
          <p:nvPr/>
        </p:nvSpPr>
        <p:spPr bwMode="auto">
          <a:xfrm>
            <a:off x="0" y="1916113"/>
            <a:ext cx="9144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>
                <a:latin typeface="Vijaya" pitchFamily="34" charset="0"/>
                <a:cs typeface="Vijaya" pitchFamily="34" charset="0"/>
              </a:rPr>
              <a:t>3</a:t>
            </a:r>
            <a:r>
              <a:rPr lang="fr-FR" altLang="fr-FR" sz="6000" b="1" baseline="30000"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>
                <a:latin typeface="Vijaya" pitchFamily="34" charset="0"/>
                <a:cs typeface="Vijaya" pitchFamily="34" charset="0"/>
              </a:rPr>
              <a:t> étape : Réaliser nos plantations</a:t>
            </a:r>
          </a:p>
        </p:txBody>
      </p:sp>
      <p:pic>
        <p:nvPicPr>
          <p:cNvPr id="40963" name="Picture 4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63" r="3162" b="13184"/>
          <a:stretch>
            <a:fillRect/>
          </a:stretch>
        </p:blipFill>
        <p:spPr bwMode="auto">
          <a:xfrm>
            <a:off x="2643188" y="3929063"/>
            <a:ext cx="3787775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PRODUCTION</a:t>
            </a:r>
          </a:p>
        </p:txBody>
      </p:sp>
      <p:sp>
        <p:nvSpPr>
          <p:cNvPr id="5125" name="ZoneTexte 2"/>
          <p:cNvSpPr txBox="1">
            <a:spLocks noChangeArrowheads="1"/>
          </p:cNvSpPr>
          <p:nvPr/>
        </p:nvSpPr>
        <p:spPr bwMode="auto">
          <a:xfrm>
            <a:off x="642938" y="2928938"/>
            <a:ext cx="7777162" cy="371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La visite des 5</a:t>
            </a:r>
            <a:r>
              <a:rPr lang="fr-FR" altLang="fr-FR" sz="6000" b="1" baseline="30000" dirty="0"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 A chez le maraîcher : Mr </a:t>
            </a:r>
            <a:r>
              <a:rPr lang="fr-FR" altLang="fr-FR" sz="6000" b="1" dirty="0" err="1">
                <a:latin typeface="Vijaya" pitchFamily="34" charset="0"/>
                <a:cs typeface="Vijaya" pitchFamily="34" charset="0"/>
              </a:rPr>
              <a:t>Ceyseriat</a:t>
            </a:r>
            <a:endParaRPr lang="fr-FR" altLang="fr-FR" sz="6000" b="1" dirty="0">
              <a:latin typeface="Vijaya" pitchFamily="34" charset="0"/>
              <a:cs typeface="Vijaya" pitchFamily="34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Mardi 27 septembre 2016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Chemin du </a:t>
            </a:r>
            <a:r>
              <a:rPr lang="fr-FR" sz="3200" dirty="0" err="1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Machet</a:t>
            </a:r>
            <a:endParaRPr lang="fr-FR" sz="3200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fr-FR" sz="3200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Vaulx-en-Velin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On griffe nos jardins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052513"/>
            <a:ext cx="68040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-4763" y="-23813"/>
            <a:ext cx="9144001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Fraise, Pomme de terre, Salade, Radis …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7938" y="3810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B050"/>
                </a:solidFill>
                <a:latin typeface="Vijaya" pitchFamily="34" charset="0"/>
                <a:cs typeface="Vijaya" pitchFamily="34" charset="0"/>
              </a:rPr>
              <a:t>Thym, Persil, Coriandre, Menthe, Basilic</a:t>
            </a:r>
          </a:p>
        </p:txBody>
      </p:sp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-22225" y="0"/>
            <a:ext cx="91440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7030A0"/>
                </a:solidFill>
                <a:latin typeface="Vijaya" pitchFamily="34" charset="0"/>
                <a:cs typeface="Vijaya" pitchFamily="34" charset="0"/>
              </a:rPr>
              <a:t>Ixias, Dahlias, Pensées, Myosotis …  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-17463" y="5535613"/>
            <a:ext cx="9144001" cy="1447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4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On les place selon nos plans… Et puis c’est parti pour les plantations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806450"/>
            <a:ext cx="3416300" cy="457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13" y="806450"/>
            <a:ext cx="3390900" cy="454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3" y="782638"/>
            <a:ext cx="3608387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782638"/>
            <a:ext cx="36068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687388"/>
            <a:ext cx="6721475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25" y="687388"/>
            <a:ext cx="6650038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3" y="687388"/>
            <a:ext cx="37211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animBg="1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Les astuces pour de bonnes plantations</a:t>
            </a:r>
          </a:p>
        </p:txBody>
      </p:sp>
      <p:pic>
        <p:nvPicPr>
          <p:cNvPr id="44035" name="Picture 2" descr="Résultat de recherche d'images pour &quot;smiley clin d'oeil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-142875" y="785813"/>
            <a:ext cx="93583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80000"/>
              <a:buFont typeface="Wingdings" pitchFamily="2" charset="2"/>
              <a:buChar char="Ø"/>
            </a:pPr>
            <a:r>
              <a:rPr lang="fr-FR" altLang="fr-FR" sz="4800" b="1">
                <a:solidFill>
                  <a:srgbClr val="00B050"/>
                </a:solidFill>
                <a:latin typeface="Vijaya" pitchFamily="34" charset="0"/>
                <a:cs typeface="Vijaya" pitchFamily="34" charset="0"/>
              </a:rPr>
              <a:t> Pour mettre en terre des plants d’épinards</a:t>
            </a:r>
          </a:p>
        </p:txBody>
      </p:sp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7"/>
          <a:stretch>
            <a:fillRect/>
          </a:stretch>
        </p:blipFill>
        <p:spPr bwMode="auto">
          <a:xfrm>
            <a:off x="214313" y="1590675"/>
            <a:ext cx="8751887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Les astuces pour de bonnes plantations</a:t>
            </a:r>
          </a:p>
        </p:txBody>
      </p:sp>
      <p:pic>
        <p:nvPicPr>
          <p:cNvPr id="45059" name="Picture 2" descr="Résultat de recherche d'images pour &quot;smiley clin d'oeil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" t="20227" r="2763"/>
          <a:stretch>
            <a:fillRect/>
          </a:stretch>
        </p:blipFill>
        <p:spPr bwMode="auto">
          <a:xfrm>
            <a:off x="714375" y="1998663"/>
            <a:ext cx="7643813" cy="485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0" y="57150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80000"/>
              <a:buFont typeface="Wingdings" pitchFamily="2" charset="2"/>
              <a:buChar char="Ø"/>
            </a:pPr>
            <a:r>
              <a:rPr lang="fr-FR" altLang="fr-FR" sz="4800" b="1">
                <a:solidFill>
                  <a:srgbClr val="00B050"/>
                </a:solidFill>
                <a:latin typeface="Vijaya" pitchFamily="34" charset="0"/>
                <a:cs typeface="Vijaya" pitchFamily="34" charset="0"/>
              </a:rPr>
              <a:t> Pour mettre en terre des plants de pommes de terre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oneTexte 3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Les astuces pour de bonnes plantations</a:t>
            </a:r>
          </a:p>
        </p:txBody>
      </p:sp>
      <p:pic>
        <p:nvPicPr>
          <p:cNvPr id="46083" name="Picture 2" descr="Résultat de recherche d'images pour &quot;smiley clin d'oeil.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313" y="142875"/>
            <a:ext cx="785812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0" y="66992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Pct val="80000"/>
              <a:buFont typeface="Wingdings" pitchFamily="2" charset="2"/>
              <a:buChar char="Ø"/>
            </a:pPr>
            <a:r>
              <a:rPr lang="fr-FR" altLang="fr-FR" sz="4800" b="1">
                <a:solidFill>
                  <a:srgbClr val="00B050"/>
                </a:solidFill>
                <a:latin typeface="Vijaya" pitchFamily="34" charset="0"/>
                <a:cs typeface="Vijaya" pitchFamily="34" charset="0"/>
              </a:rPr>
              <a:t> Pour mettre en terre des plants de rosiers</a:t>
            </a: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6" b="2432"/>
          <a:stretch>
            <a:fillRect/>
          </a:stretch>
        </p:blipFill>
        <p:spPr bwMode="auto">
          <a:xfrm>
            <a:off x="69850" y="1714500"/>
            <a:ext cx="9074150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214688"/>
            <a:ext cx="3394075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41365" r="5206"/>
          <a:stretch>
            <a:fillRect/>
          </a:stretch>
        </p:blipFill>
        <p:spPr bwMode="auto">
          <a:xfrm>
            <a:off x="5000625" y="428625"/>
            <a:ext cx="3463925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468313" y="484188"/>
            <a:ext cx="4229100" cy="15700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Nos jardins sont prêts! </a:t>
            </a:r>
          </a:p>
        </p:txBody>
      </p:sp>
      <p:pic>
        <p:nvPicPr>
          <p:cNvPr id="36866" name="Picture 2" descr="Résultat de recherche d'images pour &quot;smiley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268413"/>
            <a:ext cx="1773237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914775"/>
            <a:ext cx="5230812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20170517_08575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23"/>
          <a:stretch>
            <a:fillRect/>
          </a:stretch>
        </p:blipFill>
        <p:spPr bwMode="auto">
          <a:xfrm>
            <a:off x="4357688" y="285750"/>
            <a:ext cx="4530725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20170517_09342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857625"/>
            <a:ext cx="53340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20170517_090747.jpg"/>
          <p:cNvPicPr>
            <a:picLocks noChangeAspect="1"/>
          </p:cNvPicPr>
          <p:nvPr/>
        </p:nvPicPr>
        <p:blipFill>
          <a:blip r:embed="rId8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4" t="13889" r="49219" b="34721"/>
          <a:stretch>
            <a:fillRect/>
          </a:stretch>
        </p:blipFill>
        <p:spPr bwMode="auto">
          <a:xfrm>
            <a:off x="214313" y="3214688"/>
            <a:ext cx="36020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616" r="3424" b="11977"/>
          <a:stretch>
            <a:fillRect/>
          </a:stretch>
        </p:blipFill>
        <p:spPr bwMode="auto">
          <a:xfrm>
            <a:off x="6858000" y="817563"/>
            <a:ext cx="2071688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ZoneTexte 2"/>
          <p:cNvSpPr txBox="1">
            <a:spLocks noChangeArrowheads="1"/>
          </p:cNvSpPr>
          <p:nvPr/>
        </p:nvSpPr>
        <p:spPr bwMode="auto">
          <a:xfrm>
            <a:off x="0" y="31750"/>
            <a:ext cx="9144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4</a:t>
            </a:r>
            <a:r>
              <a:rPr lang="fr-FR" altLang="fr-FR" sz="6000" b="1" baseline="30000" dirty="0"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 étape : L’entretien du </a:t>
            </a:r>
            <a:r>
              <a:rPr lang="fr-FR" altLang="fr-FR" sz="6000" b="1" dirty="0" smtClean="0">
                <a:latin typeface="Vijaya" pitchFamily="34" charset="0"/>
                <a:cs typeface="Vijaya" pitchFamily="34" charset="0"/>
              </a:rPr>
              <a:t>jardin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 </a:t>
            </a:r>
            <a:r>
              <a:rPr lang="fr-FR" altLang="fr-FR" sz="6000" b="1" dirty="0" smtClean="0">
                <a:latin typeface="Vijaya" pitchFamily="34" charset="0"/>
                <a:cs typeface="Vijaya" pitchFamily="34" charset="0"/>
              </a:rPr>
              <a:t>      par </a:t>
            </a:r>
            <a:r>
              <a:rPr lang="fr-FR" altLang="fr-FR" sz="6000" b="1" dirty="0">
                <a:latin typeface="Vijaya" pitchFamily="34" charset="0"/>
                <a:cs typeface="Vijaya" pitchFamily="34" charset="0"/>
              </a:rPr>
              <a:t>les </a:t>
            </a:r>
            <a:r>
              <a:rPr lang="fr-FR" altLang="fr-FR" sz="6000" b="1" dirty="0" smtClean="0">
                <a:latin typeface="Vijaya" pitchFamily="34" charset="0"/>
                <a:cs typeface="Vijaya" pitchFamily="34" charset="0"/>
              </a:rPr>
              <a:t>élèves d’ULIS</a:t>
            </a:r>
            <a:endParaRPr lang="fr-FR" altLang="fr-FR" sz="6000" b="1" dirty="0">
              <a:latin typeface="Vijaya" pitchFamily="34" charset="0"/>
              <a:cs typeface="Vijaya" pitchFamily="34" charset="0"/>
            </a:endParaRPr>
          </a:p>
        </p:txBody>
      </p:sp>
      <p:pic>
        <p:nvPicPr>
          <p:cNvPr id="4813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428875"/>
            <a:ext cx="7531100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9" r="809"/>
          <a:stretch>
            <a:fillRect/>
          </a:stretch>
        </p:blipFill>
        <p:spPr bwMode="auto">
          <a:xfrm>
            <a:off x="71438" y="1571625"/>
            <a:ext cx="899001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ZoneTexte 2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Délimiter les parcelles</a:t>
            </a:r>
          </a:p>
        </p:txBody>
      </p:sp>
      <p:pic>
        <p:nvPicPr>
          <p:cNvPr id="49156" name="Picture 3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616" r="3424" b="11977"/>
          <a:stretch>
            <a:fillRect/>
          </a:stretch>
        </p:blipFill>
        <p:spPr bwMode="auto">
          <a:xfrm>
            <a:off x="7715250" y="214313"/>
            <a:ext cx="121443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oneTexte 2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Et si des plantes ne poussent pas bien?!</a:t>
            </a:r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/>
          <a:stretch>
            <a:fillRect/>
          </a:stretch>
        </p:blipFill>
        <p:spPr bwMode="auto">
          <a:xfrm>
            <a:off x="214313" y="1428750"/>
            <a:ext cx="8605837" cy="52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616" r="3424" b="11977"/>
          <a:stretch>
            <a:fillRect/>
          </a:stretch>
        </p:blipFill>
        <p:spPr bwMode="auto">
          <a:xfrm>
            <a:off x="8072438" y="714375"/>
            <a:ext cx="1071562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8" r="758"/>
          <a:stretch>
            <a:fillRect/>
          </a:stretch>
        </p:blipFill>
        <p:spPr bwMode="auto">
          <a:xfrm>
            <a:off x="642938" y="1143000"/>
            <a:ext cx="7929562" cy="54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ZoneTexte 2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       Le compost : un engrais naturel</a:t>
            </a:r>
          </a:p>
        </p:txBody>
      </p:sp>
      <p:pic>
        <p:nvPicPr>
          <p:cNvPr id="51204" name="Picture 3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616" r="3424" b="11977"/>
          <a:stretch>
            <a:fillRect/>
          </a:stretch>
        </p:blipFill>
        <p:spPr bwMode="auto">
          <a:xfrm>
            <a:off x="7643813" y="214313"/>
            <a:ext cx="12858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6" t="13457" r="177"/>
          <a:stretch>
            <a:fillRect/>
          </a:stretch>
        </p:blipFill>
        <p:spPr bwMode="auto">
          <a:xfrm>
            <a:off x="142875" y="4071938"/>
            <a:ext cx="46577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9099"/>
          <a:stretch>
            <a:fillRect/>
          </a:stretch>
        </p:blipFill>
        <p:spPr bwMode="auto">
          <a:xfrm>
            <a:off x="179388" y="1628775"/>
            <a:ext cx="88868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ZoneTexte 2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Pour aller chez le maraîcher….</a:t>
            </a:r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0" y="5287963"/>
            <a:ext cx="9144000" cy="12001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36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Il faut marcher 30 minutes dans </a:t>
            </a:r>
            <a:r>
              <a:rPr lang="fr-FR" alt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Vaulx</a:t>
            </a:r>
            <a:r>
              <a:rPr lang="fr-FR" altLang="fr-FR" sz="36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-en </a:t>
            </a:r>
            <a:r>
              <a:rPr lang="fr-FR" altLang="fr-FR" sz="36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Velin</a:t>
            </a:r>
            <a:r>
              <a:rPr lang="fr-FR" altLang="fr-FR" sz="36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… </a:t>
            </a:r>
          </a:p>
          <a:p>
            <a:pPr algn="ctr" eaLnBrk="1" hangingPunct="1">
              <a:defRPr/>
            </a:pPr>
            <a:r>
              <a:rPr lang="fr-FR" altLang="fr-FR" sz="36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Et il ne faut pas traîner!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oneTexte 2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L’arrosage des parcelles</a:t>
            </a:r>
          </a:p>
        </p:txBody>
      </p:sp>
      <p:pic>
        <p:nvPicPr>
          <p:cNvPr id="52227" name="Picture 3" descr="Résultat de recherche d'images pour &quot;smiley jardin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3616" r="3424" b="11977"/>
          <a:stretch>
            <a:fillRect/>
          </a:stretch>
        </p:blipFill>
        <p:spPr bwMode="auto">
          <a:xfrm>
            <a:off x="7715250" y="214313"/>
            <a:ext cx="1214438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0" r="1978" b="3539"/>
          <a:stretch>
            <a:fillRect/>
          </a:stretch>
        </p:blipFill>
        <p:spPr bwMode="auto">
          <a:xfrm>
            <a:off x="34925" y="1357313"/>
            <a:ext cx="8894763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ZoneTexte 2"/>
          <p:cNvSpPr txBox="1">
            <a:spLocks noChangeArrowheads="1"/>
          </p:cNvSpPr>
          <p:nvPr/>
        </p:nvSpPr>
        <p:spPr bwMode="auto">
          <a:xfrm>
            <a:off x="611188" y="3284538"/>
            <a:ext cx="7777162" cy="19399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La création d’un </a:t>
            </a:r>
            <a:r>
              <a:rPr lang="fr-FR" altLang="fr-FR" sz="60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lombricompost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par les 5</a:t>
            </a:r>
            <a:r>
              <a:rPr lang="fr-FR" altLang="fr-FR" sz="6000" b="1" baseline="30000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ème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A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36525"/>
            <a:ext cx="7445375" cy="558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50019"/>
            <a:ext cx="7445375" cy="558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-6350" y="5844423"/>
            <a:ext cx="9144000" cy="101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6000" b="1" dirty="0" smtClean="0">
                <a:latin typeface="Vijaya" pitchFamily="34" charset="0"/>
                <a:cs typeface="Vijaya" pitchFamily="34" charset="0"/>
              </a:rPr>
              <a:t>Construction et mise en place</a:t>
            </a:r>
            <a:endParaRPr lang="fr-FR" altLang="fr-FR" sz="6000" b="1" dirty="0">
              <a:latin typeface="Vijaya" pitchFamily="34" charset="0"/>
              <a:cs typeface="Vijay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549775" cy="606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663700"/>
            <a:ext cx="3808412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6621463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9" b="11112"/>
          <a:stretch/>
        </p:blipFill>
        <p:spPr bwMode="auto">
          <a:xfrm>
            <a:off x="2654300" y="3600140"/>
            <a:ext cx="6489700" cy="24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2"/>
          <p:cNvSpPr txBox="1">
            <a:spLocks noChangeArrowheads="1"/>
          </p:cNvSpPr>
          <p:nvPr/>
        </p:nvSpPr>
        <p:spPr bwMode="auto">
          <a:xfrm>
            <a:off x="0" y="6041691"/>
            <a:ext cx="91440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 dirty="0" smtClean="0">
                <a:latin typeface="Vijaya" pitchFamily="34" charset="0"/>
                <a:cs typeface="Vijaya" pitchFamily="34" charset="0"/>
              </a:rPr>
              <a:t>Inauguration de notre </a:t>
            </a:r>
            <a:r>
              <a:rPr lang="fr-FR" altLang="fr-FR" sz="4800" b="1" dirty="0" err="1" smtClean="0">
                <a:latin typeface="Vijaya" pitchFamily="34" charset="0"/>
                <a:cs typeface="Vijaya" pitchFamily="34" charset="0"/>
              </a:rPr>
              <a:t>lombricomposteur</a:t>
            </a:r>
            <a:endParaRPr lang="fr-FR" altLang="fr-FR" sz="4800" b="1" dirty="0">
              <a:latin typeface="Vijaya" pitchFamily="34" charset="0"/>
              <a:cs typeface="Vijay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428750"/>
            <a:ext cx="3286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750"/>
            <a:ext cx="1998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0825" y="4724400"/>
            <a:ext cx="86058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NUTRITION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2"/>
          <p:cNvSpPr txBox="1">
            <a:spLocks noChangeArrowheads="1"/>
          </p:cNvSpPr>
          <p:nvPr/>
        </p:nvSpPr>
        <p:spPr bwMode="auto">
          <a:xfrm>
            <a:off x="0" y="3071813"/>
            <a:ext cx="9144000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Les « </a:t>
            </a:r>
            <a:r>
              <a:rPr lang="fr-FR" altLang="fr-FR" sz="60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Selfood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 »</a:t>
            </a:r>
          </a:p>
        </p:txBody>
      </p:sp>
      <p:pic>
        <p:nvPicPr>
          <p:cNvPr id="57347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NUTRITION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4365625"/>
            <a:ext cx="91440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latin typeface="Vijaya" pitchFamily="34" charset="0"/>
                <a:cs typeface="Vijaya" pitchFamily="34" charset="0"/>
              </a:rPr>
              <a:t>Afin de comparer les habitudes alimentaires de nos familles, nous décidons de réaliser une série de photos à la manière de Peter Menzel.</a:t>
            </a:r>
          </a:p>
        </p:txBody>
      </p:sp>
      <p:pic>
        <p:nvPicPr>
          <p:cNvPr id="7" name="Image 6" descr="17-04-2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11719"/>
          <a:stretch>
            <a:fillRect/>
          </a:stretch>
        </p:blipFill>
        <p:spPr bwMode="auto">
          <a:xfrm>
            <a:off x="1665288" y="3071813"/>
            <a:ext cx="536575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Résultat de recherche d'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2763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527175" y="0"/>
            <a:ext cx="76168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latin typeface="Vijaya" pitchFamily="34" charset="0"/>
                <a:cs typeface="Vijaya" pitchFamily="34" charset="0"/>
              </a:rPr>
              <a:t>	Durant 1 an, le photographe Peter Menzel a photographié la nourriture d’une semaine de 30 familles de 24 pays différents.</a:t>
            </a:r>
          </a:p>
        </p:txBody>
      </p:sp>
      <p:pic>
        <p:nvPicPr>
          <p:cNvPr id="43012" name="Picture 4" descr="Résultat de recherche d'imag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420938"/>
            <a:ext cx="54006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Image associé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133600"/>
            <a:ext cx="6192838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10" descr="Résultat de recherche d'imag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357438"/>
            <a:ext cx="6234113" cy="467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12" descr="Résultat de recherche d'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108200"/>
            <a:ext cx="65246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0" descr="Résultat de recherche d'images pour &quot;smiley appareil photo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18"/>
          <a:stretch>
            <a:fillRect/>
          </a:stretch>
        </p:blipFill>
        <p:spPr bwMode="auto">
          <a:xfrm>
            <a:off x="7858125" y="1071563"/>
            <a:ext cx="9874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Lund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>
            <a:spLocks noChangeArrowheads="1"/>
          </p:cNvSpPr>
          <p:nvPr/>
        </p:nvSpPr>
        <p:spPr bwMode="auto">
          <a:xfrm rot="20091859">
            <a:off x="-1692275" y="2827338"/>
            <a:ext cx="7777163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BON APPETIT !</a:t>
            </a:r>
          </a:p>
        </p:txBody>
      </p:sp>
      <p:pic>
        <p:nvPicPr>
          <p:cNvPr id="6" name="Image 5" descr="9avr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5"/>
          <a:stretch>
            <a:fillRect/>
          </a:stretch>
        </p:blipFill>
        <p:spPr bwMode="auto">
          <a:xfrm>
            <a:off x="695325" y="642938"/>
            <a:ext cx="7805738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2"/>
          <p:cNvSpPr txBox="1">
            <a:spLocks noChangeArrowheads="1"/>
          </p:cNvSpPr>
          <p:nvPr/>
        </p:nvSpPr>
        <p:spPr bwMode="auto">
          <a:xfrm>
            <a:off x="928688" y="3357563"/>
            <a:ext cx="7777162" cy="10160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Voici nos « </a:t>
            </a:r>
            <a:r>
              <a:rPr lang="fr-FR" altLang="fr-FR" sz="6000" b="1" dirty="0" err="1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Selfood</a:t>
            </a: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 »</a:t>
            </a:r>
          </a:p>
        </p:txBody>
      </p:sp>
      <p:pic>
        <p:nvPicPr>
          <p:cNvPr id="8" name="Picture 8" descr="Résultat de recherche d'images pour &quot;smiley selfie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" b="9312"/>
          <a:stretch>
            <a:fillRect/>
          </a:stretch>
        </p:blipFill>
        <p:spPr bwMode="auto">
          <a:xfrm>
            <a:off x="6858000" y="4929188"/>
            <a:ext cx="1785938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1"/>
          <p:cNvSpPr>
            <a:spLocks noChangeArrowheads="1"/>
          </p:cNvSpPr>
          <p:nvPr/>
        </p:nvSpPr>
        <p:spPr bwMode="auto">
          <a:xfrm>
            <a:off x="36513" y="188913"/>
            <a:ext cx="91440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latin typeface="Vijaya" pitchFamily="34" charset="0"/>
                <a:cs typeface="Vijaya" pitchFamily="34" charset="0"/>
              </a:rPr>
              <a:t>Nous avons dû réaliser des photos d’un même repas de notre famille durant une semaine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7" grpId="0"/>
      <p:bldP spid="7" grpId="1"/>
      <p:bldP spid="24578" grpId="0"/>
      <p:bldP spid="2457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20170423_093424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85813"/>
            <a:ext cx="8310562" cy="498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20170423_093613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572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20170423_093209_resiz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"/>
          <a:stretch>
            <a:fillRect/>
          </a:stretch>
        </p:blipFill>
        <p:spPr bwMode="auto">
          <a:xfrm>
            <a:off x="285750" y="714375"/>
            <a:ext cx="8524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4" descr="20170504_192936_resiz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572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 descr="20170501_115106_resize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14375"/>
            <a:ext cx="8691563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 descr="20170417_103736_resize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9" descr="20170419_081857_resize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642938"/>
            <a:ext cx="9167813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5" name="ZoneTexte 15"/>
          <p:cNvSpPr txBox="1">
            <a:spLocks noChangeArrowheads="1"/>
          </p:cNvSpPr>
          <p:nvPr/>
        </p:nvSpPr>
        <p:spPr bwMode="auto">
          <a:xfrm>
            <a:off x="571500" y="-142875"/>
            <a:ext cx="7777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0070C0"/>
                </a:solidFill>
                <a:latin typeface="Vijaya" pitchFamily="34" charset="0"/>
                <a:cs typeface="Vijaya" pitchFamily="34" charset="0"/>
              </a:rPr>
              <a:t>Un exemple de petit déjeuner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Selfood\Gpe 6\Anis\21avri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F:\Selfood\Gpe 6\Anis\22avr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F:\Selfood\Gpe 6\Anis\23avri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F:\Selfood\Gpe 6\Anis\24avri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F:\Selfood\Gpe 6\Anis\18avri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F:\Selfood\Gpe 6\Anis\19avri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F:\Selfood\Gpe 6\Anis\20avril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8215313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ZoneTexte 8"/>
          <p:cNvSpPr txBox="1">
            <a:spLocks noChangeArrowheads="1"/>
          </p:cNvSpPr>
          <p:nvPr/>
        </p:nvSpPr>
        <p:spPr bwMode="auto">
          <a:xfrm>
            <a:off x="571500" y="-142875"/>
            <a:ext cx="7777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Un exemple de déjeuner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3950"/>
            <a:ext cx="85979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ZoneTexte 9"/>
          <p:cNvSpPr txBox="1">
            <a:spLocks noChangeArrowheads="1"/>
          </p:cNvSpPr>
          <p:nvPr/>
        </p:nvSpPr>
        <p:spPr bwMode="auto">
          <a:xfrm>
            <a:off x="7072313" y="1857375"/>
            <a:ext cx="1458912" cy="64611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>
                <a:latin typeface="Arial" charset="0"/>
              </a:rPr>
              <a:t>Exploitation maraîchère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8072438" y="2500313"/>
            <a:ext cx="431800" cy="2873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3" name="ZoneTexte 2"/>
          <p:cNvSpPr txBox="1">
            <a:spLocks noChangeArrowheads="1"/>
          </p:cNvSpPr>
          <p:nvPr/>
        </p:nvSpPr>
        <p:spPr bwMode="auto">
          <a:xfrm>
            <a:off x="0" y="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De la zone urbaine à la zone rurale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714375" y="2928938"/>
            <a:ext cx="7358063" cy="1000125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imanch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6" y="525089"/>
            <a:ext cx="8134350" cy="610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jeudi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0"/>
          <a:stretch/>
        </p:blipFill>
        <p:spPr bwMode="auto">
          <a:xfrm>
            <a:off x="1967706" y="543372"/>
            <a:ext cx="5137150" cy="631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 descr="vendred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/>
          <a:stretch/>
        </p:blipFill>
        <p:spPr bwMode="auto">
          <a:xfrm>
            <a:off x="1967706" y="543371"/>
            <a:ext cx="5143500" cy="632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mardi 25 avri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 bwMode="auto">
          <a:xfrm>
            <a:off x="1867694" y="525088"/>
            <a:ext cx="5243512" cy="641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samedi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8" y="543372"/>
            <a:ext cx="8360004" cy="6270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lundi 1mai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4"/>
          <a:stretch/>
        </p:blipFill>
        <p:spPr bwMode="auto">
          <a:xfrm>
            <a:off x="1979712" y="543372"/>
            <a:ext cx="5243512" cy="634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mercredi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 b="4786"/>
          <a:stretch/>
        </p:blipFill>
        <p:spPr bwMode="auto">
          <a:xfrm>
            <a:off x="1907704" y="525089"/>
            <a:ext cx="5357812" cy="636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3" name="ZoneTexte 8"/>
          <p:cNvSpPr txBox="1">
            <a:spLocks noChangeArrowheads="1"/>
          </p:cNvSpPr>
          <p:nvPr/>
        </p:nvSpPr>
        <p:spPr bwMode="auto">
          <a:xfrm>
            <a:off x="600868" y="-171400"/>
            <a:ext cx="7777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7030A0"/>
                </a:solidFill>
                <a:latin typeface="Vijaya" pitchFamily="34" charset="0"/>
                <a:cs typeface="Vijaya" pitchFamily="34" charset="0"/>
              </a:rPr>
              <a:t>Un exemple de dîner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428750"/>
            <a:ext cx="3286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750"/>
            <a:ext cx="1998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0" y="4724400"/>
            <a:ext cx="91440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COMMERCIALISATION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VOLET : Commercialisation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572000" y="2643188"/>
            <a:ext cx="457200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200">
                <a:latin typeface="Vijaya" pitchFamily="34" charset="0"/>
                <a:cs typeface="Vijaya" pitchFamily="34" charset="0"/>
              </a:rPr>
              <a:t>Pour faire connaître notre travail nous avons décidé de vendre notre production agricole au plus près de notre collège.</a:t>
            </a:r>
          </a:p>
        </p:txBody>
      </p:sp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071813" y="1000125"/>
            <a:ext cx="6072187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u="sng">
                <a:latin typeface="Vijaya" pitchFamily="34" charset="0"/>
                <a:cs typeface="Vijaya" pitchFamily="34" charset="0"/>
              </a:rPr>
              <a:t>Objectif</a:t>
            </a:r>
            <a:r>
              <a:rPr lang="fr-FR" altLang="fr-FR" sz="4400" b="1">
                <a:latin typeface="Vijaya" pitchFamily="34" charset="0"/>
                <a:cs typeface="Vijaya" pitchFamily="34" charset="0"/>
              </a:rPr>
              <a:t> : Rapprocher la production de la consommation</a:t>
            </a:r>
          </a:p>
        </p:txBody>
      </p:sp>
      <p:pic>
        <p:nvPicPr>
          <p:cNvPr id="645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3143250"/>
            <a:ext cx="4268788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Résultat de recherche d'images pour &quot;smiley intellige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825" y="0"/>
            <a:ext cx="12731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Une étude de « marché »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48" y="882650"/>
            <a:ext cx="6165304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0" y="51435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Pour vendre notre production nous avons choisi d'étudier le comportement des consommateurs du marché hebdomadaire de notre quartier.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On a préparé un questionnaire…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876800"/>
            <a:ext cx="9144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4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… et mesuré l'intérêt d'un échantillon de consommateurs pour les productions biologiques destinées à la vente de proximité .</a:t>
            </a:r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790575"/>
            <a:ext cx="5778500" cy="413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4" descr="Résultat de recherche d'images pour &quot;smiley ecritur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71438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Rencontrer les commerçants</a:t>
            </a:r>
          </a:p>
        </p:txBody>
      </p:sp>
      <p:sp>
        <p:nvSpPr>
          <p:cNvPr id="67587" name="Rectangle 4"/>
          <p:cNvSpPr>
            <a:spLocks noChangeArrowheads="1"/>
          </p:cNvSpPr>
          <p:nvPr/>
        </p:nvSpPr>
        <p:spPr bwMode="auto">
          <a:xfrm>
            <a:off x="4714875" y="1785938"/>
            <a:ext cx="4643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Pour mieux connaître le comportement des consommateurs, un second questionnaire a été fait pour les vendeurs de fruits et légumes du marché</a:t>
            </a:r>
          </a:p>
        </p:txBody>
      </p:sp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71450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Produire des outils d’analyse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0" y="2143125"/>
            <a:ext cx="40719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Enfin, nous avons traduit les résultats de nos questionnaires sous forme de tableaux et de diagrammes comparatifs</a:t>
            </a:r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785813"/>
            <a:ext cx="52435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4" descr="Résultat de recherche d'images pour &quot;smiley école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5072063"/>
            <a:ext cx="15001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Nos conclusions</a:t>
            </a:r>
          </a:p>
        </p:txBody>
      </p:sp>
      <p:sp>
        <p:nvSpPr>
          <p:cNvPr id="69635" name="Rectangle 4"/>
          <p:cNvSpPr>
            <a:spLocks noChangeArrowheads="1"/>
          </p:cNvSpPr>
          <p:nvPr/>
        </p:nvSpPr>
        <p:spPr bwMode="auto">
          <a:xfrm>
            <a:off x="214313" y="928688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360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	</a:t>
            </a:r>
            <a:r>
              <a:rPr lang="fr-FR" altLang="fr-FR" sz="36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Les consommateurs semblent être sensibles à la qualité des produits mais pas forcément informés sur la distance parcourue par les produits ou par leur mode de production d'origine.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fr-FR" altLang="fr-FR" sz="3600" b="1">
              <a:solidFill>
                <a:srgbClr val="0000FF"/>
              </a:solidFill>
              <a:latin typeface="Vijaya" pitchFamily="34" charset="0"/>
              <a:cs typeface="Vijaya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fr-FR" altLang="fr-FR" sz="3600" b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	Les vendeurs constatent de leur côté qu'une partie importante du prix de leurs produits est consacrée à leur transport. Ils pensent que le comportement des clients est plus déterminé par le prix que la qualité des produits.</a:t>
            </a:r>
          </a:p>
        </p:txBody>
      </p:sp>
      <p:pic>
        <p:nvPicPr>
          <p:cNvPr id="69636" name="Picture 4" descr="Résultat de recherche d'images pour &quot;smiley intelligent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0963"/>
            <a:ext cx="1273175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 nous de concilier ces 2 points de vue !</a:t>
            </a:r>
          </a:p>
        </p:txBody>
      </p:sp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357188" y="5103813"/>
            <a:ext cx="82153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Rendez vous le premier mercredi de juillet au marché du Mas du Taureau !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928688"/>
            <a:ext cx="6048375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1428750"/>
            <a:ext cx="328612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5750"/>
            <a:ext cx="1998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50825" y="4724400"/>
            <a:ext cx="86058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4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VOLET : SOLIDARITE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428750"/>
            <a:ext cx="75628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Enceinte de notre collège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35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2" descr="Résultat de recherche d'images pour &quot;collège henri barbusse vaulx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38" y="0"/>
            <a:ext cx="19986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0" y="2603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VOLET : Solidarité alimentaire</a:t>
            </a:r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-7938" y="4940300"/>
            <a:ext cx="91519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u="sng" dirty="0">
                <a:latin typeface="Vijaya" pitchFamily="34" charset="0"/>
                <a:cs typeface="Vijaya" pitchFamily="34" charset="0"/>
              </a:rPr>
              <a:t>Objectif</a:t>
            </a:r>
            <a:r>
              <a:rPr lang="fr-FR" altLang="fr-FR" sz="4400" b="1" dirty="0">
                <a:latin typeface="Vijaya" pitchFamily="34" charset="0"/>
                <a:cs typeface="Vijaya" pitchFamily="34" charset="0"/>
              </a:rPr>
              <a:t> : Comparer l’accès dans aliment dans différents commerces</a:t>
            </a:r>
          </a:p>
        </p:txBody>
      </p:sp>
      <p:sp>
        <p:nvSpPr>
          <p:cNvPr id="9" name="ZoneTexte 2"/>
          <p:cNvSpPr txBox="1">
            <a:spLocks noChangeArrowheads="1"/>
          </p:cNvSpPr>
          <p:nvPr/>
        </p:nvSpPr>
        <p:spPr bwMode="auto">
          <a:xfrm>
            <a:off x="1619672" y="2282751"/>
            <a:ext cx="9144000" cy="193833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Les cartes d’identité</a:t>
            </a:r>
          </a:p>
          <a:p>
            <a:pPr algn="ctr" eaLnBrk="1" hangingPunct="1">
              <a:defRPr/>
            </a:pPr>
            <a:r>
              <a:rPr lang="fr-FR" altLang="fr-FR" sz="60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des aliments</a:t>
            </a:r>
          </a:p>
        </p:txBody>
      </p:sp>
      <p:sp>
        <p:nvSpPr>
          <p:cNvPr id="72712" name="AutoShape 2" descr="Résultat de recherche d'images pour &quot;carte d'identité passeport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727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3466"/>
            <a:ext cx="2016224" cy="1912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6987" r="2090" b="23473"/>
          <a:stretch>
            <a:fillRect/>
          </a:stretch>
        </p:blipFill>
        <p:spPr bwMode="auto">
          <a:xfrm>
            <a:off x="107950" y="1125538"/>
            <a:ext cx="8872538" cy="475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9525" y="0"/>
            <a:ext cx="91344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800" b="1" dirty="0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Nom de l’aliment</a:t>
            </a:r>
          </a:p>
        </p:txBody>
      </p:sp>
      <p:sp>
        <p:nvSpPr>
          <p:cNvPr id="73732" name="ZoneTexte 3"/>
          <p:cNvSpPr txBox="1">
            <a:spLocks noChangeArrowheads="1"/>
          </p:cNvSpPr>
          <p:nvPr/>
        </p:nvSpPr>
        <p:spPr bwMode="auto">
          <a:xfrm>
            <a:off x="250825" y="1628775"/>
            <a:ext cx="568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44624"/>
            <a:ext cx="9134475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00B0F0"/>
                </a:solidFill>
                <a:latin typeface="Vijaya" pitchFamily="34" charset="0"/>
                <a:cs typeface="Vijaya" pitchFamily="34" charset="0"/>
              </a:rPr>
              <a:t>Provenance et nombre de kilomètres parcourus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23019" y="-5233"/>
            <a:ext cx="9134475" cy="7699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400" b="1" dirty="0">
                <a:solidFill>
                  <a:srgbClr val="92D050"/>
                </a:solidFill>
                <a:latin typeface="Vijaya" pitchFamily="34" charset="0"/>
                <a:cs typeface="Vijaya" pitchFamily="34" charset="0"/>
              </a:rPr>
              <a:t>Lieu de commercialisation et prix au kilo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524" y="44624"/>
            <a:ext cx="9134475" cy="830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Avantages et inconvénients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" t="5286" r="1194" b="1994"/>
          <a:stretch/>
        </p:blipFill>
        <p:spPr>
          <a:xfrm>
            <a:off x="107504" y="116632"/>
            <a:ext cx="6552728" cy="46561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1" t="6190" r="3730" b="4487"/>
          <a:stretch/>
        </p:blipFill>
        <p:spPr>
          <a:xfrm>
            <a:off x="2113584" y="1898788"/>
            <a:ext cx="7028087" cy="4986596"/>
          </a:xfrm>
          <a:prstGeom prst="rect">
            <a:avLst/>
          </a:prstGeom>
        </p:spPr>
      </p:pic>
      <p:pic>
        <p:nvPicPr>
          <p:cNvPr id="91139" name="il_fi" descr="4055927696_35fba7f1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8" t="31496" r="18898"/>
          <a:stretch>
            <a:fillRect/>
          </a:stretch>
        </p:blipFill>
        <p:spPr bwMode="auto">
          <a:xfrm>
            <a:off x="7006192" y="0"/>
            <a:ext cx="213780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" y="4856373"/>
            <a:ext cx="1417349" cy="130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ésultat de recherche d'images pour &quot;espagne drapeau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67" y="5854769"/>
            <a:ext cx="1394361" cy="10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GRAND FRAIS&quot;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192" y="1898788"/>
            <a:ext cx="1635641" cy="16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ésultat de recherche d'images pour &quot;france&quot;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32" y="5645619"/>
            <a:ext cx="1108474" cy="11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carrefour&quot;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14334" r="3421" b="15287"/>
          <a:stretch/>
        </p:blipFill>
        <p:spPr bwMode="auto">
          <a:xfrm rot="20133715">
            <a:off x="628097" y="436726"/>
            <a:ext cx="1862499" cy="145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62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1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1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6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6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ZoneTexte 1"/>
          <p:cNvSpPr txBox="1">
            <a:spLocks noChangeArrowheads="1"/>
          </p:cNvSpPr>
          <p:nvPr/>
        </p:nvSpPr>
        <p:spPr bwMode="auto">
          <a:xfrm>
            <a:off x="0" y="460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4800" b="1">
                <a:solidFill>
                  <a:srgbClr val="FF0000"/>
                </a:solidFill>
                <a:latin typeface="Vijaya" pitchFamily="34" charset="0"/>
                <a:cs typeface="Vijaya" pitchFamily="34" charset="0"/>
              </a:rPr>
              <a:t>               UN GRAND MERCI A :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71563"/>
            <a:ext cx="9144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v"/>
              <a:defRPr/>
            </a:pPr>
            <a:r>
              <a:rPr lang="fr-FR" sz="36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Thierry CEYZERIAT 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(Maraîcher à </a:t>
            </a:r>
            <a:r>
              <a:rPr lang="fr-FR" sz="2800" b="1" dirty="0" err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Vaulx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-en </a:t>
            </a:r>
            <a:r>
              <a:rPr lang="fr-FR" sz="2800" b="1" dirty="0" err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Velin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) </a:t>
            </a:r>
          </a:p>
          <a:p>
            <a:pPr algn="just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    qui nous a accueilli sur son exploitation et au marché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Vijaya" pitchFamily="34" charset="0"/>
              <a:cs typeface="Vijaya" pitchFamily="34" charset="0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fr-FR" sz="36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Marjolaine FORRER 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(Animatrice jardin) </a:t>
            </a:r>
          </a:p>
          <a:p>
            <a:pPr algn="just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qui nous a guidé tout au long de la mise en place du jardin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Vijaya" pitchFamily="34" charset="0"/>
              <a:cs typeface="Vijaya" pitchFamily="34" charset="0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fr-FR" sz="36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Les Ecuries des marais 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(Centre équestre de </a:t>
            </a:r>
            <a:r>
              <a:rPr lang="fr-FR" sz="2800" b="1" dirty="0" err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Décines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) </a:t>
            </a:r>
          </a:p>
          <a:p>
            <a:pPr algn="just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    qui nous ont donné la paille pour nos « lasagnes »</a:t>
            </a:r>
          </a:p>
          <a:p>
            <a:pPr algn="just">
              <a:buFont typeface="Wingdings" pitchFamily="2" charset="2"/>
              <a:buChar char="v"/>
              <a:defRPr/>
            </a:pPr>
            <a:r>
              <a:rPr lang="fr-FR" sz="36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Mr </a:t>
            </a:r>
            <a:r>
              <a:rPr lang="fr-FR" sz="3600" b="1" dirty="0" smtClean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EL BIHEL 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(Association des jardins de la Balme) </a:t>
            </a:r>
          </a:p>
          <a:p>
            <a:pPr algn="just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    qui nous a donné du compost pour nos « lasagnes »</a:t>
            </a:r>
            <a:endParaRPr lang="fr-FR" sz="2000" b="1" dirty="0">
              <a:solidFill>
                <a:schemeClr val="accent6">
                  <a:lumMod val="75000"/>
                </a:schemeClr>
              </a:solidFill>
              <a:latin typeface="Vijaya" pitchFamily="34" charset="0"/>
              <a:cs typeface="Vijaya" pitchFamily="34" charset="0"/>
            </a:endParaRPr>
          </a:p>
          <a:p>
            <a:pPr algn="just">
              <a:buFont typeface="Wingdings" pitchFamily="2" charset="2"/>
              <a:buChar char="v"/>
              <a:defRPr/>
            </a:pPr>
            <a:r>
              <a:rPr lang="fr-FR" sz="36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 Bernard ABDILLA 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(Horticulteur à St Didier sur </a:t>
            </a:r>
            <a:r>
              <a:rPr lang="fr-FR" sz="2800" b="1" dirty="0" err="1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Formans</a:t>
            </a:r>
            <a:r>
              <a:rPr lang="fr-FR" sz="2800" b="1" dirty="0">
                <a:solidFill>
                  <a:srgbClr val="0000FF"/>
                </a:solidFill>
                <a:latin typeface="Vijaya" pitchFamily="34" charset="0"/>
                <a:cs typeface="Vijaya" pitchFamily="34" charset="0"/>
              </a:rPr>
              <a:t>) </a:t>
            </a:r>
          </a:p>
          <a:p>
            <a:pPr algn="just">
              <a:defRPr/>
            </a:pPr>
            <a:r>
              <a:rPr lang="fr-FR" sz="3600" b="1" dirty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     qui nous a donné tous nos plants et nos graines</a:t>
            </a:r>
          </a:p>
        </p:txBody>
      </p:sp>
      <p:pic>
        <p:nvPicPr>
          <p:cNvPr id="74756" name="Picture 6" descr="Résultat de recherche d'images pour &quot;smiley merci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8" y="0"/>
            <a:ext cx="174466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071563"/>
            <a:ext cx="7572375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La tour du Mas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85875"/>
            <a:ext cx="69294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0" y="214313"/>
            <a:ext cx="9144000" cy="83026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FR" altLang="fr-FR" sz="4800" b="1" dirty="0" smtClean="0">
                <a:solidFill>
                  <a:schemeClr val="accent6">
                    <a:lumMod val="75000"/>
                  </a:schemeClr>
                </a:solidFill>
                <a:latin typeface="Vijaya" pitchFamily="34" charset="0"/>
                <a:cs typeface="Vijaya" pitchFamily="34" charset="0"/>
              </a:rPr>
              <a:t>Zone pavillonnaire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917</Words>
  <Application>Microsoft Office PowerPoint</Application>
  <PresentationFormat>Affichage à l'écran (4:3)</PresentationFormat>
  <Paragraphs>150</Paragraphs>
  <Slides>73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73</vt:i4>
      </vt:variant>
    </vt:vector>
  </HeadingPairs>
  <TitlesOfParts>
    <vt:vector size="74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aurelie.roge</dc:creator>
  <cp:lastModifiedBy>Celine Revel</cp:lastModifiedBy>
  <cp:revision>84</cp:revision>
  <dcterms:created xsi:type="dcterms:W3CDTF">2017-05-11T07:45:03Z</dcterms:created>
  <dcterms:modified xsi:type="dcterms:W3CDTF">2017-05-21T21:22:48Z</dcterms:modified>
</cp:coreProperties>
</file>