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8" r:id="rId3"/>
    <p:sldId id="282" r:id="rId4"/>
    <p:sldId id="284" r:id="rId5"/>
    <p:sldId id="283" r:id="rId6"/>
    <p:sldId id="285" r:id="rId7"/>
    <p:sldId id="286" r:id="rId8"/>
    <p:sldId id="287" r:id="rId9"/>
    <p:sldId id="257" r:id="rId10"/>
    <p:sldId id="258" r:id="rId11"/>
    <p:sldId id="259" r:id="rId12"/>
    <p:sldId id="261" r:id="rId13"/>
    <p:sldId id="279" r:id="rId14"/>
    <p:sldId id="280" r:id="rId15"/>
    <p:sldId id="278" r:id="rId16"/>
    <p:sldId id="262" r:id="rId17"/>
    <p:sldId id="263" r:id="rId18"/>
    <p:sldId id="289" r:id="rId19"/>
    <p:sldId id="265" r:id="rId20"/>
    <p:sldId id="267" r:id="rId21"/>
    <p:sldId id="268" r:id="rId22"/>
    <p:sldId id="269" r:id="rId23"/>
    <p:sldId id="273" r:id="rId24"/>
    <p:sldId id="272" r:id="rId25"/>
    <p:sldId id="270" r:id="rId26"/>
    <p:sldId id="271" r:id="rId27"/>
    <p:sldId id="290" r:id="rId2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E04BD-A215-49EA-9140-43913A8D5395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A967-438A-46BA-82BF-067FE1C48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88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8E59-10E1-4BD5-AF23-81FCF9BB900C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DDBF-5F8A-4AE8-A13A-80BACA42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DDBF-5F8A-4AE8-A13A-80BACA4246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35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DDBF-5F8A-4AE8-A13A-80BACA42462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43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1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84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7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22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43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7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0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7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96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E0F-75C5-4D87-AA79-431DEF19FEE1}" type="datetimeFigureOut">
              <a:rPr lang="fr-FR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6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9742" y="2924944"/>
            <a:ext cx="8532802" cy="1470025"/>
          </a:xfrm>
        </p:spPr>
        <p:txBody>
          <a:bodyPr>
            <a:noAutofit/>
          </a:bodyPr>
          <a:lstStyle/>
          <a:p>
            <a:r>
              <a:rPr lang="fr-FR" b="1" dirty="0"/>
              <a:t>Marguerite aux Minguettes,</a:t>
            </a:r>
            <a:r>
              <a:rPr lang="fr-FR" dirty="0"/>
              <a:t> </a:t>
            </a:r>
            <a:br>
              <a:rPr lang="fr-FR" dirty="0"/>
            </a:br>
            <a:r>
              <a:rPr lang="fr-FR" b="1" dirty="0"/>
              <a:t>un projet dont vous êtes le héros !</a:t>
            </a:r>
            <a:r>
              <a:rPr lang="fr-FR" dirty="0"/>
              <a:t/>
            </a:r>
            <a:br>
              <a:rPr lang="fr-FR" dirty="0"/>
            </a:b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20416"/>
            <a:ext cx="1225842" cy="8969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363748" cy="23593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7" y="5720416"/>
            <a:ext cx="704886" cy="10160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1967"/>
            <a:ext cx="1648256" cy="9878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74499"/>
            <a:ext cx="1069133" cy="11154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76187"/>
            <a:ext cx="2941408" cy="10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dans ce quartier ?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16184" cy="38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6585053" y="537593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n°2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624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74" y="620688"/>
            <a:ext cx="7722676" cy="1143000"/>
          </a:xfrm>
        </p:spPr>
        <p:txBody>
          <a:bodyPr/>
          <a:lstStyle/>
          <a:p>
            <a:r>
              <a:rPr lang="fr-FR" dirty="0" smtClean="0"/>
              <a:t>4 commerces pour 32 habitants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793" y="1772816"/>
            <a:ext cx="8229600" cy="5102841"/>
          </a:xfrm>
        </p:spPr>
        <p:txBody>
          <a:bodyPr/>
          <a:lstStyle/>
          <a:p>
            <a:r>
              <a:rPr lang="fr-FR" dirty="0" smtClean="0"/>
              <a:t>Ce qui s’écrit 4/32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59" y="2554653"/>
            <a:ext cx="4392448" cy="3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09" y="44624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Ce qui est pareil 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 commerce pour 8 habitants  (1/8)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9" y="1916832"/>
            <a:ext cx="4392448" cy="3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ici?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6406927" y="5003587"/>
            <a:ext cx="245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n°3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2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839" y="1296471"/>
            <a:ext cx="8229600" cy="5141168"/>
          </a:xfrm>
        </p:spPr>
        <p:txBody>
          <a:bodyPr>
            <a:noAutofit/>
          </a:bodyPr>
          <a:lstStyle/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4 fois moins de commerces:</a:t>
            </a:r>
          </a:p>
          <a:p>
            <a:r>
              <a:rPr lang="fr-FR" sz="2400" dirty="0" smtClean="0"/>
              <a:t>1 commerce pour 32 habitants </a:t>
            </a:r>
            <a:endParaRPr lang="fr-FR" sz="2400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E</a:t>
            </a:r>
            <a:r>
              <a:rPr lang="fr-FR" sz="2400" b="1" dirty="0"/>
              <a:t>. </a:t>
            </a:r>
            <a:r>
              <a:rPr lang="fr-FR" sz="2400" dirty="0"/>
              <a:t>Quelles sont les conséquences de la situation du doc 3?</a:t>
            </a:r>
          </a:p>
          <a:p>
            <a:pPr marL="0" indent="0">
              <a:buNone/>
            </a:pPr>
            <a:r>
              <a:rPr lang="fr-FR" sz="2400" dirty="0" smtClean="0"/>
              <a:t>…………………………………………………………………………………………………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……………………………………………………………………………………………………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533614" cy="31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0134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6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47"/>
            <a:ext cx="5072731" cy="7173416"/>
          </a:xfrm>
        </p:spPr>
      </p:pic>
      <p:sp>
        <p:nvSpPr>
          <p:cNvPr id="3" name="ZoneTexte 2"/>
          <p:cNvSpPr txBox="1"/>
          <p:nvPr/>
        </p:nvSpPr>
        <p:spPr>
          <a:xfrm>
            <a:off x="5508104" y="1700808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 pour 1300 (</a:t>
            </a:r>
            <a:r>
              <a:rPr lang="fr-FR" sz="2400" dirty="0" err="1" smtClean="0"/>
              <a:t>Minguettes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dirty="0" smtClean="0"/>
              <a:t>1 pour 700 (Vénissieux)</a:t>
            </a:r>
          </a:p>
          <a:p>
            <a:endParaRPr lang="fr-FR" sz="2400" dirty="0"/>
          </a:p>
          <a:p>
            <a:r>
              <a:rPr lang="fr-FR" sz="2400" dirty="0" smtClean="0"/>
              <a:t>1 pour 500 (Lyon)</a:t>
            </a:r>
          </a:p>
          <a:p>
            <a:endParaRPr lang="fr-FR" sz="2400" dirty="0"/>
          </a:p>
          <a:p>
            <a:r>
              <a:rPr lang="fr-FR" sz="2400" dirty="0" smtClean="0"/>
              <a:t>1 pour 550 (France)</a:t>
            </a:r>
            <a:endParaRPr lang="fr-F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51468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Y en </a:t>
            </a:r>
            <a:r>
              <a:rPr lang="fr-FR" dirty="0" err="1" smtClean="0"/>
              <a:t>a-t-il</a:t>
            </a:r>
            <a:r>
              <a:rPr lang="fr-FR" dirty="0" smtClean="0"/>
              <a:t> qui sont plus proches d’un commerce?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Comment peut on appeler cette situation?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92" y="1834573"/>
            <a:ext cx="4392448" cy="3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6660232" y="5229200"/>
            <a:ext cx="244827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n°2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Ici qu’est ce qui change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Rapport  nombre de commerces/ nombre d’habitants?</a:t>
            </a:r>
          </a:p>
          <a:p>
            <a:r>
              <a:rPr lang="fr-FR" dirty="0" smtClean="0"/>
              <a:t>Proximité aux commerces ?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18" y="1268760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/>
          </p:cNvSpPr>
          <p:nvPr/>
        </p:nvSpPr>
        <p:spPr>
          <a:xfrm>
            <a:off x="6592593" y="4355515"/>
            <a:ext cx="245861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n°4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17" y="44624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7719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F.</a:t>
            </a:r>
            <a:r>
              <a:rPr lang="fr-FR" sz="2400" dirty="0"/>
              <a:t> Combien et où faudrait-il mettre les commerces selon toi, si tu étais maire de la ville? </a:t>
            </a: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2237"/>
            <a:ext cx="4896544" cy="2886948"/>
          </a:xfrm>
          <a:prstGeom prst="rect">
            <a:avLst/>
          </a:prstGeom>
        </p:spPr>
      </p:pic>
      <p:sp>
        <p:nvSpPr>
          <p:cNvPr id="7" name="Carré corné 6"/>
          <p:cNvSpPr/>
          <p:nvPr/>
        </p:nvSpPr>
        <p:spPr>
          <a:xfrm rot="21223569">
            <a:off x="6059451" y="1396195"/>
            <a:ext cx="2713729" cy="233208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i="1">
                <a:solidFill>
                  <a:srgbClr val="000000"/>
                </a:solidFill>
                <a:effectLst/>
                <a:ea typeface="Calibri"/>
              </a:rPr>
              <a:t>Coup de pouce :</a:t>
            </a:r>
            <a:endParaRPr lang="fr-FR">
              <a:effectLst/>
              <a:latin typeface="Arial"/>
              <a:ea typeface="Calibri"/>
            </a:endParaRPr>
          </a:p>
          <a:p>
            <a:pPr marL="180340" indent="-90170">
              <a:lnSpc>
                <a:spcPct val="115000"/>
              </a:lnSpc>
              <a:spcAft>
                <a:spcPts val="0"/>
              </a:spcAft>
            </a:pPr>
            <a:r>
              <a:rPr lang="fr-FR" i="1">
                <a:solidFill>
                  <a:srgbClr val="000000"/>
                </a:solidFill>
                <a:effectLst/>
                <a:ea typeface="Calibri"/>
              </a:rPr>
              <a:t>Où se situent les espaces disponibles ?</a:t>
            </a:r>
            <a:endParaRPr lang="fr-FR">
              <a:effectLst/>
              <a:latin typeface="Arial"/>
              <a:ea typeface="Calibri"/>
            </a:endParaRPr>
          </a:p>
          <a:p>
            <a:pPr marL="180340" indent="-90170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fr-FR" i="1">
                <a:solidFill>
                  <a:srgbClr val="000000"/>
                </a:solidFill>
                <a:effectLst/>
                <a:ea typeface="Calibri"/>
              </a:rPr>
              <a:t>Où se situent les personnes qui ont besoin de ces commerces ?</a:t>
            </a:r>
            <a:endParaRPr lang="fr-FR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14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5" y="721469"/>
            <a:ext cx="8080176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G</a:t>
            </a:r>
            <a:r>
              <a:rPr lang="fr-FR" dirty="0"/>
              <a:t>. Entoure  le schéma qui te semble le mieux représenter l’organisation spatiale des zones résidentielles et  commerces de ton quartier 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9716"/>
            <a:ext cx="3131071" cy="277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9905"/>
            <a:ext cx="3097057" cy="27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 noGrp="1"/>
          </p:cNvSpPr>
          <p:nvPr>
            <p:ph idx="1"/>
          </p:nvPr>
        </p:nvSpPr>
        <p:spPr>
          <a:xfrm>
            <a:off x="395535" y="5601846"/>
            <a:ext cx="259228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n°2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851530" y="5601846"/>
            <a:ext cx="259228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n°5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Pour commencer…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En haut de votre fiche, choisissez un </a:t>
            </a:r>
            <a:r>
              <a:rPr lang="fr-FR" b="1" dirty="0" smtClean="0">
                <a:solidFill>
                  <a:srgbClr val="FF0000"/>
                </a:solidFill>
              </a:rPr>
              <a:t>pseudo  en lien avec l’alimentation</a:t>
            </a:r>
            <a:r>
              <a:rPr lang="fr-FR" dirty="0" smtClean="0"/>
              <a:t>… </a:t>
            </a:r>
            <a:r>
              <a:rPr lang="fr-FR" dirty="0" smtClean="0"/>
              <a:t> (déjà choisi avec M. Ben </a:t>
            </a:r>
            <a:r>
              <a:rPr lang="fr-FR" dirty="0" err="1" smtClean="0"/>
              <a:t>Lechhab</a:t>
            </a:r>
            <a:r>
              <a:rPr lang="fr-FR" dirty="0"/>
              <a:t> </a:t>
            </a:r>
            <a:r>
              <a:rPr lang="fr-FR" dirty="0" smtClean="0"/>
              <a:t>ce matin)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806" y="77680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H</a:t>
            </a:r>
            <a:r>
              <a:rPr lang="fr-FR" dirty="0"/>
              <a:t>. De quoi ne tiennent pas compte ces schémas ?  </a:t>
            </a:r>
            <a:br>
              <a:rPr lang="fr-FR" dirty="0"/>
            </a:br>
            <a:r>
              <a:rPr lang="fr-FR" dirty="0"/>
              <a:t>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3" y="3429000"/>
            <a:ext cx="3155594" cy="28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8" y="3450766"/>
            <a:ext cx="3131071" cy="277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Qu’on est différents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 qu’est ce qu’on oublie ici?</a:t>
            </a:r>
            <a:endParaRPr lang="fr-FR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772816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1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différence des commerces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44824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6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528" y="404664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Est-ce que tous les commerces sont accessibles ?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844824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971600" y="407707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877" y="3246586"/>
            <a:ext cx="1800200" cy="1660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04494" y="36983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500m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8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0" y="188640"/>
            <a:ext cx="4752528" cy="6720613"/>
          </a:xfrm>
        </p:spPr>
      </p:pic>
      <p:sp>
        <p:nvSpPr>
          <p:cNvPr id="5" name="Ellipse 4"/>
          <p:cNvSpPr/>
          <p:nvPr/>
        </p:nvSpPr>
        <p:spPr>
          <a:xfrm>
            <a:off x="2302832" y="2420888"/>
            <a:ext cx="936104" cy="864096"/>
          </a:xfrm>
          <a:prstGeom prst="ellipse">
            <a:avLst/>
          </a:prstGeom>
          <a:solidFill>
            <a:schemeClr val="lt1">
              <a:alpha val="4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08104" y="1700808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 pour 1300 (</a:t>
            </a:r>
            <a:r>
              <a:rPr lang="fr-FR" sz="2400" dirty="0" err="1" smtClean="0"/>
              <a:t>Minguettes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dirty="0" smtClean="0"/>
              <a:t>1 pour 700 (Vénissieux)</a:t>
            </a:r>
          </a:p>
          <a:p>
            <a:endParaRPr lang="fr-FR" sz="2400" dirty="0"/>
          </a:p>
          <a:p>
            <a:r>
              <a:rPr lang="fr-FR" sz="2400" dirty="0" smtClean="0"/>
              <a:t>1 pour 500 (Lyon)</a:t>
            </a:r>
          </a:p>
          <a:p>
            <a:endParaRPr lang="fr-FR" sz="2400" dirty="0"/>
          </a:p>
          <a:p>
            <a:r>
              <a:rPr lang="fr-FR" sz="2400" dirty="0" smtClean="0"/>
              <a:t>1 pour 550 (France)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4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13686"/>
            <a:ext cx="9067055" cy="3600400"/>
          </a:xfrm>
        </p:spPr>
        <p:txBody>
          <a:bodyPr>
            <a:normAutofit/>
          </a:bodyPr>
          <a:lstStyle/>
          <a:p>
            <a:r>
              <a:rPr lang="fr-FR" b="1" dirty="0"/>
              <a:t>I.</a:t>
            </a:r>
            <a:r>
              <a:rPr lang="fr-FR" dirty="0"/>
              <a:t> Dans ton quartier, y </a:t>
            </a:r>
            <a:r>
              <a:rPr lang="fr-FR" dirty="0" smtClean="0"/>
              <a:t>a t-il </a:t>
            </a:r>
            <a:r>
              <a:rPr lang="fr-FR" dirty="0"/>
              <a:t>beaucoup de commerces alimentaires ? Sont-ils faciles d’accès ? </a:t>
            </a:r>
            <a:br>
              <a:rPr lang="fr-FR" dirty="0"/>
            </a:br>
            <a:r>
              <a:rPr lang="fr-FR" dirty="0"/>
              <a:t>  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964488" cy="6339302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/>
              <a:t>Qu’avons-nous retenu ?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73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400"/>
            <a:ext cx="83164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Marguerite c’est </a:t>
            </a:r>
            <a:r>
              <a:rPr lang="fr-FR" sz="2800" b="1" dirty="0" smtClean="0"/>
              <a:t>:</a:t>
            </a:r>
          </a:p>
          <a:p>
            <a:endParaRPr lang="fr-FR" sz="2800" dirty="0"/>
          </a:p>
          <a:p>
            <a:pPr lvl="0"/>
            <a:r>
              <a:rPr lang="fr-FR" sz="2800" dirty="0" smtClean="0"/>
              <a:t>- Réfléchir</a:t>
            </a:r>
            <a:r>
              <a:rPr lang="fr-FR" sz="2800" dirty="0"/>
              <a:t>, étudier, questionner les notions de «</a:t>
            </a:r>
            <a:r>
              <a:rPr lang="fr-FR" sz="2800" b="1" dirty="0"/>
              <a:t> durabilité</a:t>
            </a:r>
            <a:r>
              <a:rPr lang="fr-FR" sz="2800" dirty="0"/>
              <a:t> » et de « </a:t>
            </a:r>
            <a:r>
              <a:rPr lang="fr-FR" sz="2800" b="1" dirty="0"/>
              <a:t>justice alimentaire</a:t>
            </a:r>
            <a:r>
              <a:rPr lang="fr-FR" sz="2800" dirty="0"/>
              <a:t> </a:t>
            </a:r>
            <a:r>
              <a:rPr lang="fr-FR" sz="2800" dirty="0" smtClean="0"/>
              <a:t>»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 smtClean="0"/>
              <a:t>- Participer </a:t>
            </a:r>
            <a:r>
              <a:rPr lang="fr-FR" sz="2800" dirty="0"/>
              <a:t>à un </a:t>
            </a:r>
            <a:r>
              <a:rPr lang="fr-FR" sz="2800" b="1" dirty="0"/>
              <a:t>projet de recherche </a:t>
            </a:r>
            <a:r>
              <a:rPr lang="fr-FR" sz="2800" dirty="0"/>
              <a:t>en Géographie avec l’ENS de </a:t>
            </a:r>
            <a:r>
              <a:rPr lang="fr-FR" sz="2800" dirty="0" smtClean="0"/>
              <a:t>Lyon (Julie Le Gall)</a:t>
            </a:r>
            <a:endParaRPr lang="fr-FR" sz="2800" dirty="0" smtClean="0"/>
          </a:p>
          <a:p>
            <a:pPr lvl="0"/>
            <a:endParaRPr lang="fr-FR" sz="2800" dirty="0"/>
          </a:p>
          <a:p>
            <a:pPr lvl="0"/>
            <a:r>
              <a:rPr lang="fr-FR" sz="2800" dirty="0" smtClean="0"/>
              <a:t>- Bâtir </a:t>
            </a:r>
            <a:r>
              <a:rPr lang="fr-FR" sz="2800" dirty="0"/>
              <a:t>un </a:t>
            </a:r>
            <a:r>
              <a:rPr lang="fr-FR" sz="2800" b="1" dirty="0"/>
              <a:t>projet avec le territoire </a:t>
            </a:r>
            <a:r>
              <a:rPr lang="fr-FR" sz="2800" dirty="0"/>
              <a:t>de notre commune (avec la mairie, des collèges, lycées</a:t>
            </a:r>
            <a:r>
              <a:rPr lang="fr-FR" sz="2800" dirty="0" smtClean="0"/>
              <a:t>…)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 smtClean="0"/>
              <a:t>- Faire </a:t>
            </a:r>
            <a:r>
              <a:rPr lang="fr-FR" sz="2800" dirty="0"/>
              <a:t>de la géo, des SVT et être citoyen grâce à des rencontres, des sorties, un potager, un projet, la participation à un grand « Congrès des élèves » à l’université en fin d’année.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71660" cy="15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18735" r="23862" b="31587"/>
          <a:stretch/>
        </p:blipFill>
        <p:spPr bwMode="auto">
          <a:xfrm>
            <a:off x="25076" y="136478"/>
            <a:ext cx="9160151" cy="49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07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1" t="46713" r="22827" b="17241"/>
          <a:stretch/>
        </p:blipFill>
        <p:spPr bwMode="auto">
          <a:xfrm>
            <a:off x="420374" y="404664"/>
            <a:ext cx="8693704" cy="3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0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22069" r="23034" b="8414"/>
          <a:stretch/>
        </p:blipFill>
        <p:spPr bwMode="auto">
          <a:xfrm>
            <a:off x="323528" y="26138"/>
            <a:ext cx="8665606" cy="64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43034" r="23242" b="32322"/>
          <a:stretch/>
        </p:blipFill>
        <p:spPr bwMode="auto">
          <a:xfrm>
            <a:off x="114911" y="260648"/>
            <a:ext cx="902571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4" t="16990" r="3655" b="6505"/>
          <a:stretch/>
        </p:blipFill>
        <p:spPr bwMode="auto">
          <a:xfrm>
            <a:off x="5652120" y="2732568"/>
            <a:ext cx="2852074" cy="39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1" t="50000" r="35517" b="17540"/>
          <a:stretch/>
        </p:blipFill>
        <p:spPr bwMode="auto">
          <a:xfrm>
            <a:off x="252249" y="3456590"/>
            <a:ext cx="4351282" cy="27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rayée 1"/>
          <p:cNvSpPr/>
          <p:nvPr/>
        </p:nvSpPr>
        <p:spPr>
          <a:xfrm>
            <a:off x="4627769" y="4293096"/>
            <a:ext cx="808327" cy="108012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4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t="27586" r="5862" b="49610"/>
          <a:stretch/>
        </p:blipFill>
        <p:spPr bwMode="auto">
          <a:xfrm>
            <a:off x="0" y="536028"/>
            <a:ext cx="8956277" cy="27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0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Rapport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Nombre de commerces/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nombre d’habitants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On dit qu’il y a 1 commerce pour 8 habitants (ou famille)</a:t>
            </a:r>
          </a:p>
          <a:p>
            <a:pPr marL="0" indent="0">
              <a:buNone/>
            </a:pPr>
            <a:r>
              <a:rPr lang="fr-FR" i="1" dirty="0" smtClean="0"/>
              <a:t>Ce qui s’écrit 1/8 (et se lit 1 pour 8)</a:t>
            </a:r>
            <a:endParaRPr lang="fr-F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30" y="1863574"/>
            <a:ext cx="2625500" cy="24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0310"/>
            <a:ext cx="2100066" cy="6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" y="3790850"/>
            <a:ext cx="1945054" cy="5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" y="1628800"/>
            <a:ext cx="13066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52120" y="37698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n°1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826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308</Words>
  <Application>Microsoft Office PowerPoint</Application>
  <PresentationFormat>Affichage à l'écran (4:3)</PresentationFormat>
  <Paragraphs>113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Marguerite aux Minguettes,  un projet dont vous êtes le héros ! </vt:lpstr>
      <vt:lpstr>Pour commencer…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Rapport  Nombre de commerces/  nombre d’habitants</vt:lpstr>
      <vt:lpstr>Et dans ce quartier ?</vt:lpstr>
      <vt:lpstr>4 commerces pour 32 habitants</vt:lpstr>
      <vt:lpstr>Ce qui est pareil que </vt:lpstr>
      <vt:lpstr>Et ici?</vt:lpstr>
      <vt:lpstr>Présentation PowerPoint</vt:lpstr>
      <vt:lpstr>Présentation PowerPoint</vt:lpstr>
      <vt:lpstr>Y en a-t-il qui sont plus proches d’un commerce?</vt:lpstr>
      <vt:lpstr>Ici qu’est ce qui change ?</vt:lpstr>
      <vt:lpstr>Présentation PowerPoint</vt:lpstr>
      <vt:lpstr>G. Entoure  le schéma qui te semble le mieux représenter l’organisation spatiale des zones résidentielles et  commerces de ton quartier ?</vt:lpstr>
      <vt:lpstr>H. De quoi ne tiennent pas compte ces schémas ?      </vt:lpstr>
      <vt:lpstr>Qu’on est différents</vt:lpstr>
      <vt:lpstr>La différence des commerces</vt:lpstr>
      <vt:lpstr>Est-ce que tous les commerces sont accessibles ?</vt:lpstr>
      <vt:lpstr>Présentation PowerPoint</vt:lpstr>
      <vt:lpstr>I. Dans ton quartier, y a t-il beaucoup de commerces alimentaires ? Sont-ils faciles d’accès ?     </vt:lpstr>
      <vt:lpstr>Présentation PowerPoint</vt:lpstr>
      <vt:lpstr>Qu’avons-nous retenu ? </vt:lpstr>
    </vt:vector>
  </TitlesOfParts>
  <Company>ENS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L’accès aux commerces</dc:title>
  <dc:creator>Helene</dc:creator>
  <cp:lastModifiedBy>Myriam Laval</cp:lastModifiedBy>
  <cp:revision>45</cp:revision>
  <cp:lastPrinted>2016-02-11T09:12:57Z</cp:lastPrinted>
  <dcterms:created xsi:type="dcterms:W3CDTF">2016-02-03T17:02:18Z</dcterms:created>
  <dcterms:modified xsi:type="dcterms:W3CDTF">2017-09-05T06:46:52Z</dcterms:modified>
</cp:coreProperties>
</file>