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3" r:id="rId4"/>
    <p:sldId id="260" r:id="rId5"/>
    <p:sldId id="264" r:id="rId6"/>
    <p:sldId id="265" r:id="rId7"/>
    <p:sldId id="261" r:id="rId8"/>
    <p:sldId id="279" r:id="rId9"/>
    <p:sldId id="280" r:id="rId10"/>
    <p:sldId id="281" r:id="rId11"/>
    <p:sldId id="284" r:id="rId12"/>
    <p:sldId id="276" r:id="rId13"/>
    <p:sldId id="277" r:id="rId14"/>
    <p:sldId id="278" r:id="rId15"/>
    <p:sldId id="262" r:id="rId16"/>
    <p:sldId id="266" r:id="rId17"/>
    <p:sldId id="270" r:id="rId18"/>
    <p:sldId id="267" r:id="rId19"/>
    <p:sldId id="268" r:id="rId20"/>
    <p:sldId id="269" r:id="rId21"/>
    <p:sldId id="271" r:id="rId22"/>
    <p:sldId id="272" r:id="rId23"/>
    <p:sldId id="273" r:id="rId24"/>
    <p:sldId id="274" r:id="rId25"/>
    <p:sldId id="282" r:id="rId26"/>
    <p:sldId id="283" r:id="rId27"/>
    <p:sldId id="275" r:id="rId28"/>
    <p:sldId id="259" r:id="rId29"/>
    <p:sldId id="285"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5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1806C11-19A8-495F-92A4-603D44C2B96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3267182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806C11-19A8-495F-92A4-603D44C2B96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72921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806C11-19A8-495F-92A4-603D44C2B96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29334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806C11-19A8-495F-92A4-603D44C2B96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283047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1806C11-19A8-495F-92A4-603D44C2B96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295699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1806C11-19A8-495F-92A4-603D44C2B96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219597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1806C11-19A8-495F-92A4-603D44C2B962}" type="datetimeFigureOut">
              <a:rPr lang="fr-FR" smtClean="0"/>
              <a:t>13/12/2018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94303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1806C11-19A8-495F-92A4-603D44C2B962}" type="datetimeFigureOut">
              <a:rPr lang="fr-FR" smtClean="0"/>
              <a:t>13/12/2018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279523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806C11-19A8-495F-92A4-603D44C2B962}" type="datetimeFigureOut">
              <a:rPr lang="fr-FR" smtClean="0"/>
              <a:t>13/12/2018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129374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1806C11-19A8-495F-92A4-603D44C2B96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144798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1806C11-19A8-495F-92A4-603D44C2B96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D31C25-067A-4EA8-98AF-1C9EF58387EB}" type="slidenum">
              <a:rPr lang="fr-FR" smtClean="0"/>
              <a:t>‹N°›</a:t>
            </a:fld>
            <a:endParaRPr lang="fr-FR"/>
          </a:p>
        </p:txBody>
      </p:sp>
    </p:spTree>
    <p:extLst>
      <p:ext uri="{BB962C8B-B14F-4D97-AF65-F5344CB8AC3E}">
        <p14:creationId xmlns:p14="http://schemas.microsoft.com/office/powerpoint/2010/main" val="187533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06C11-19A8-495F-92A4-603D44C2B962}" type="datetimeFigureOut">
              <a:rPr lang="fr-FR" smtClean="0"/>
              <a:t>13/12/2018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31C25-067A-4EA8-98AF-1C9EF58387EB}" type="slidenum">
              <a:rPr lang="fr-FR" smtClean="0"/>
              <a:t>‹N°›</a:t>
            </a:fld>
            <a:endParaRPr lang="fr-FR"/>
          </a:p>
        </p:txBody>
      </p:sp>
    </p:spTree>
    <p:extLst>
      <p:ext uri="{BB962C8B-B14F-4D97-AF65-F5344CB8AC3E}">
        <p14:creationId xmlns:p14="http://schemas.microsoft.com/office/powerpoint/2010/main" val="1213624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Z69ScyHCfU"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aulab.uqam.ca/"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mailto:vermette.jean-philippe@uqam.ca" TargetMode="External"/><Relationship Id="rId7" Type="http://schemas.openxmlformats.org/officeDocument/2006/relationships/hyperlink" Target="mailto:kristin@foodscholarshipjustice.org" TargetMode="External"/><Relationship Id="rId2" Type="http://schemas.openxmlformats.org/officeDocument/2006/relationships/hyperlink" Target="mailto:duchemin.eric@uqam.ca" TargetMode="External"/><Relationship Id="rId1" Type="http://schemas.openxmlformats.org/officeDocument/2006/relationships/slideLayout" Target="../slideLayouts/slideLayout6.xml"/><Relationship Id="rId6" Type="http://schemas.openxmlformats.org/officeDocument/2006/relationships/hyperlink" Target="mailto:Afaup.asso@gmail.com" TargetMode="External"/><Relationship Id="rId5" Type="http://schemas.openxmlformats.org/officeDocument/2006/relationships/hyperlink" Target="mailto:info@sentierurbain.org" TargetMode="External"/><Relationship Id="rId4" Type="http://schemas.openxmlformats.org/officeDocument/2006/relationships/hyperlink" Target="http://ecoleagricultureurbaine.org/les-ecoles-sur-lagriculture-urbaine-une-aventure-debutee-en-2009/"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52307" y="90712"/>
            <a:ext cx="6408712" cy="1470025"/>
          </a:xfrm>
        </p:spPr>
        <p:txBody>
          <a:bodyPr/>
          <a:lstStyle/>
          <a:p>
            <a:r>
              <a:rPr lang="fr-FR" dirty="0" smtClean="0"/>
              <a:t>Des nouvelles de l’agriculture urbaine!</a:t>
            </a:r>
            <a:endParaRPr lang="fr-FR" dirty="0"/>
          </a:p>
        </p:txBody>
      </p:sp>
      <p:sp>
        <p:nvSpPr>
          <p:cNvPr id="3" name="Sous-titre 2"/>
          <p:cNvSpPr>
            <a:spLocks noGrp="1"/>
          </p:cNvSpPr>
          <p:nvPr>
            <p:ph type="subTitle" idx="1"/>
          </p:nvPr>
        </p:nvSpPr>
        <p:spPr>
          <a:xfrm>
            <a:off x="252298" y="5085184"/>
            <a:ext cx="8568952" cy="1296144"/>
          </a:xfrm>
        </p:spPr>
        <p:txBody>
          <a:bodyPr/>
          <a:lstStyle/>
          <a:p>
            <a:r>
              <a:rPr lang="fr-FR" dirty="0" smtClean="0"/>
              <a:t>Canada, Août 2018, Ecole d’Été de l’Agriculture Urbaine de Montréal, UQAM.</a:t>
            </a:r>
            <a:endParaRPr lang="fr-F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5" y="1844824"/>
            <a:ext cx="452091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889" y="179074"/>
            <a:ext cx="1674599" cy="72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mlaval\Desktop\4. TRAVAIL collège\MARGUERITE\Marguerite 2017-18 Véni'chefs\divers utiles\logo marguer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6182"/>
            <a:ext cx="1342239" cy="152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298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660326" y="11663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rgbClr val="92D050"/>
                </a:solidFill>
              </a:rPr>
              <a:t>Des ruches sur tous les toits?</a:t>
            </a:r>
            <a:endParaRPr lang="fr-FR" b="1" dirty="0">
              <a:solidFill>
                <a:srgbClr val="92D050"/>
              </a:solidFill>
            </a:endParaRPr>
          </a:p>
        </p:txBody>
      </p:sp>
      <p:sp>
        <p:nvSpPr>
          <p:cNvPr id="4" name="ZoneTexte 3"/>
          <p:cNvSpPr txBox="1"/>
          <p:nvPr/>
        </p:nvSpPr>
        <p:spPr>
          <a:xfrm>
            <a:off x="251520" y="1259632"/>
            <a:ext cx="4752528" cy="5122941"/>
          </a:xfrm>
          <a:prstGeom prst="rect">
            <a:avLst/>
          </a:prstGeom>
          <a:noFill/>
        </p:spPr>
        <p:txBody>
          <a:bodyPr wrap="square" rtlCol="0">
            <a:spAutoFit/>
          </a:bodyPr>
          <a:lstStyle/>
          <a:p>
            <a:pPr>
              <a:lnSpc>
                <a:spcPct val="150000"/>
              </a:lnSpc>
            </a:pPr>
            <a:r>
              <a:rPr lang="fr-FR" sz="2000" b="1" dirty="0" smtClean="0"/>
              <a:t>Le rucher du toit de l’UQAM</a:t>
            </a:r>
          </a:p>
          <a:p>
            <a:pPr>
              <a:lnSpc>
                <a:spcPct val="150000"/>
              </a:lnSpc>
            </a:pPr>
            <a:r>
              <a:rPr lang="fr-FR" sz="2000" dirty="0" smtClean="0"/>
              <a:t>Visite avec </a:t>
            </a:r>
            <a:r>
              <a:rPr lang="fr-FR" sz="2000" dirty="0" err="1" smtClean="0"/>
              <a:t>Eric</a:t>
            </a:r>
            <a:r>
              <a:rPr lang="fr-FR" sz="2000" dirty="0" smtClean="0"/>
              <a:t> Duchemin</a:t>
            </a:r>
          </a:p>
          <a:p>
            <a:pPr>
              <a:lnSpc>
                <a:spcPct val="150000"/>
              </a:lnSpc>
            </a:pPr>
            <a:endParaRPr lang="fr-FR" sz="2000" dirty="0"/>
          </a:p>
          <a:p>
            <a:pPr>
              <a:lnSpc>
                <a:spcPct val="150000"/>
              </a:lnSpc>
            </a:pPr>
            <a:r>
              <a:rPr lang="fr-FR" sz="2000" b="1" dirty="0" smtClean="0"/>
              <a:t>+700 </a:t>
            </a:r>
            <a:r>
              <a:rPr lang="fr-FR" sz="2000" dirty="0" smtClean="0"/>
              <a:t>ruches à Montréal depuis 2011</a:t>
            </a:r>
          </a:p>
          <a:p>
            <a:pPr>
              <a:lnSpc>
                <a:spcPct val="150000"/>
              </a:lnSpc>
            </a:pPr>
            <a:r>
              <a:rPr lang="fr-FR" sz="2000" dirty="0" smtClean="0"/>
              <a:t>172 espèces d’abeilles indigènes</a:t>
            </a:r>
          </a:p>
          <a:p>
            <a:pPr>
              <a:lnSpc>
                <a:spcPct val="150000"/>
              </a:lnSpc>
            </a:pPr>
            <a:r>
              <a:rPr lang="fr-FR" sz="2000" dirty="0" smtClean="0"/>
              <a:t>Quelle concurrence avec les </a:t>
            </a:r>
            <a:r>
              <a:rPr lang="fr-FR" sz="2000" i="1" dirty="0" smtClean="0"/>
              <a:t>Apis </a:t>
            </a:r>
            <a:r>
              <a:rPr lang="fr-FR" sz="2000" i="1" dirty="0" err="1" smtClean="0"/>
              <a:t>Mellifera</a:t>
            </a:r>
            <a:r>
              <a:rPr lang="fr-FR" sz="2000" dirty="0" smtClean="0"/>
              <a:t>?</a:t>
            </a:r>
          </a:p>
          <a:p>
            <a:pPr marL="285750" indent="-285750">
              <a:lnSpc>
                <a:spcPct val="150000"/>
              </a:lnSpc>
              <a:buFont typeface="Symbol"/>
              <a:buChar char="Þ"/>
            </a:pPr>
            <a:r>
              <a:rPr lang="fr-FR" sz="2000" dirty="0" smtClean="0"/>
              <a:t>Au contraire + de </a:t>
            </a:r>
            <a:r>
              <a:rPr lang="fr-FR" sz="2000" b="1" dirty="0" smtClean="0"/>
              <a:t>biodiversité</a:t>
            </a:r>
            <a:r>
              <a:rPr lang="fr-FR" sz="2000" dirty="0" smtClean="0"/>
              <a:t>! </a:t>
            </a:r>
          </a:p>
          <a:p>
            <a:pPr>
              <a:lnSpc>
                <a:spcPct val="150000"/>
              </a:lnSpc>
            </a:pPr>
            <a:r>
              <a:rPr lang="fr-FR" sz="2000" dirty="0" smtClean="0"/>
              <a:t>Aujourd’hui + de 2000 variétés d’abeilles</a:t>
            </a:r>
          </a:p>
          <a:p>
            <a:pPr>
              <a:lnSpc>
                <a:spcPct val="150000"/>
              </a:lnSpc>
            </a:pPr>
            <a:endParaRPr lang="fr-FR" sz="2000" dirty="0"/>
          </a:p>
          <a:p>
            <a:pPr>
              <a:lnSpc>
                <a:spcPct val="150000"/>
              </a:lnSpc>
            </a:pPr>
            <a:r>
              <a:rPr lang="fr-FR" sz="2000" dirty="0" smtClean="0"/>
              <a:t>=&gt; Incite les habitants à fleurir balcons, terrasses, jardins.</a:t>
            </a:r>
            <a:endParaRPr lang="fr-FR"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053" y="1468403"/>
            <a:ext cx="3597513" cy="235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353" y="4221088"/>
            <a:ext cx="4099213" cy="243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1748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694" y="-609"/>
            <a:ext cx="8229600" cy="1143000"/>
          </a:xfrm>
        </p:spPr>
        <p:txBody>
          <a:bodyPr>
            <a:normAutofit/>
          </a:bodyPr>
          <a:lstStyle/>
          <a:p>
            <a:r>
              <a:rPr lang="fr-FR" sz="3600" b="1" dirty="0" smtClean="0">
                <a:solidFill>
                  <a:srgbClr val="92D050"/>
                </a:solidFill>
              </a:rPr>
              <a:t>Vergers urbains vs délinquance? </a:t>
            </a:r>
            <a:endParaRPr lang="fr-FR" sz="3600" b="1" dirty="0">
              <a:solidFill>
                <a:srgbClr val="92D050"/>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1" y="2636912"/>
            <a:ext cx="620077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539552" y="1484784"/>
            <a:ext cx="1656184" cy="461665"/>
          </a:xfrm>
          <a:prstGeom prst="rect">
            <a:avLst/>
          </a:prstGeom>
          <a:noFill/>
        </p:spPr>
        <p:txBody>
          <a:bodyPr wrap="square" rtlCol="0">
            <a:spAutoFit/>
          </a:bodyPr>
          <a:lstStyle/>
          <a:p>
            <a:r>
              <a:rPr lang="fr-FR" sz="2400" b="1" dirty="0" smtClean="0"/>
              <a:t>Se nourrir</a:t>
            </a:r>
            <a:endParaRPr lang="fr-FR" sz="2400" b="1" dirty="0"/>
          </a:p>
        </p:txBody>
      </p:sp>
      <p:sp>
        <p:nvSpPr>
          <p:cNvPr id="5" name="ZoneTexte 4"/>
          <p:cNvSpPr txBox="1"/>
          <p:nvPr/>
        </p:nvSpPr>
        <p:spPr>
          <a:xfrm>
            <a:off x="1205090" y="2098848"/>
            <a:ext cx="1656184" cy="461665"/>
          </a:xfrm>
          <a:prstGeom prst="rect">
            <a:avLst/>
          </a:prstGeom>
          <a:noFill/>
        </p:spPr>
        <p:txBody>
          <a:bodyPr wrap="square" rtlCol="0">
            <a:spAutoFit/>
          </a:bodyPr>
          <a:lstStyle/>
          <a:p>
            <a:r>
              <a:rPr lang="fr-FR" sz="2400" b="1" dirty="0" smtClean="0"/>
              <a:t>Dépolluer</a:t>
            </a:r>
            <a:endParaRPr lang="fr-FR" sz="2400" b="1" dirty="0"/>
          </a:p>
        </p:txBody>
      </p:sp>
      <p:sp>
        <p:nvSpPr>
          <p:cNvPr id="6" name="ZoneTexte 5"/>
          <p:cNvSpPr txBox="1"/>
          <p:nvPr/>
        </p:nvSpPr>
        <p:spPr>
          <a:xfrm>
            <a:off x="2846895" y="1624202"/>
            <a:ext cx="933017" cy="461665"/>
          </a:xfrm>
          <a:prstGeom prst="rect">
            <a:avLst/>
          </a:prstGeom>
          <a:noFill/>
        </p:spPr>
        <p:txBody>
          <a:bodyPr wrap="square" rtlCol="0">
            <a:spAutoFit/>
          </a:bodyPr>
          <a:lstStyle/>
          <a:p>
            <a:r>
              <a:rPr lang="fr-FR" sz="2400" b="1" dirty="0" smtClean="0"/>
              <a:t>Bâtir</a:t>
            </a:r>
            <a:endParaRPr lang="fr-FR" sz="2400" b="1" dirty="0"/>
          </a:p>
        </p:txBody>
      </p:sp>
      <p:sp>
        <p:nvSpPr>
          <p:cNvPr id="7" name="ZoneTexte 6"/>
          <p:cNvSpPr txBox="1"/>
          <p:nvPr/>
        </p:nvSpPr>
        <p:spPr>
          <a:xfrm>
            <a:off x="4636253" y="1384714"/>
            <a:ext cx="1447915" cy="461665"/>
          </a:xfrm>
          <a:prstGeom prst="rect">
            <a:avLst/>
          </a:prstGeom>
          <a:noFill/>
        </p:spPr>
        <p:txBody>
          <a:bodyPr wrap="square" rtlCol="0">
            <a:spAutoFit/>
          </a:bodyPr>
          <a:lstStyle/>
          <a:p>
            <a:r>
              <a:rPr lang="fr-FR" sz="2400" b="1" dirty="0" smtClean="0"/>
              <a:t>Partager</a:t>
            </a:r>
            <a:endParaRPr lang="fr-FR" sz="2400" b="1" dirty="0"/>
          </a:p>
        </p:txBody>
      </p:sp>
      <p:sp>
        <p:nvSpPr>
          <p:cNvPr id="8" name="ZoneTexte 7"/>
          <p:cNvSpPr txBox="1"/>
          <p:nvPr/>
        </p:nvSpPr>
        <p:spPr>
          <a:xfrm>
            <a:off x="4210764" y="2054042"/>
            <a:ext cx="1447915" cy="461665"/>
          </a:xfrm>
          <a:prstGeom prst="rect">
            <a:avLst/>
          </a:prstGeom>
          <a:noFill/>
        </p:spPr>
        <p:txBody>
          <a:bodyPr wrap="square" rtlCol="0">
            <a:spAutoFit/>
          </a:bodyPr>
          <a:lstStyle/>
          <a:p>
            <a:r>
              <a:rPr lang="fr-FR" sz="2400" b="1" dirty="0" smtClean="0"/>
              <a:t>Jouer</a:t>
            </a:r>
            <a:endParaRPr lang="fr-FR" sz="2400" b="1" dirty="0"/>
          </a:p>
        </p:txBody>
      </p:sp>
      <p:sp>
        <p:nvSpPr>
          <p:cNvPr id="9" name="ZoneTexte 8"/>
          <p:cNvSpPr txBox="1"/>
          <p:nvPr/>
        </p:nvSpPr>
        <p:spPr>
          <a:xfrm>
            <a:off x="6803299" y="1469002"/>
            <a:ext cx="1800200" cy="461665"/>
          </a:xfrm>
          <a:prstGeom prst="rect">
            <a:avLst/>
          </a:prstGeom>
          <a:noFill/>
        </p:spPr>
        <p:txBody>
          <a:bodyPr wrap="square" rtlCol="0">
            <a:spAutoFit/>
          </a:bodyPr>
          <a:lstStyle/>
          <a:p>
            <a:r>
              <a:rPr lang="fr-FR" sz="2400" b="1" dirty="0" smtClean="0"/>
              <a:t>S’entraider</a:t>
            </a:r>
            <a:endParaRPr lang="fr-FR" sz="2400" b="1" dirty="0"/>
          </a:p>
        </p:txBody>
      </p:sp>
      <p:sp>
        <p:nvSpPr>
          <p:cNvPr id="10" name="ZoneTexte 9"/>
          <p:cNvSpPr txBox="1"/>
          <p:nvPr/>
        </p:nvSpPr>
        <p:spPr>
          <a:xfrm>
            <a:off x="6805283" y="2119493"/>
            <a:ext cx="1800200" cy="461665"/>
          </a:xfrm>
          <a:prstGeom prst="rect">
            <a:avLst/>
          </a:prstGeom>
          <a:noFill/>
        </p:spPr>
        <p:txBody>
          <a:bodyPr wrap="square" rtlCol="0">
            <a:spAutoFit/>
          </a:bodyPr>
          <a:lstStyle/>
          <a:p>
            <a:r>
              <a:rPr lang="fr-FR" sz="2400" b="1" dirty="0" smtClean="0"/>
              <a:t>Se régaler</a:t>
            </a:r>
            <a:endParaRPr lang="fr-FR" sz="2400" b="1" dirty="0"/>
          </a:p>
        </p:txBody>
      </p:sp>
      <p:sp>
        <p:nvSpPr>
          <p:cNvPr id="11" name="ZoneTexte 10"/>
          <p:cNvSpPr txBox="1"/>
          <p:nvPr/>
        </p:nvSpPr>
        <p:spPr>
          <a:xfrm>
            <a:off x="6588224" y="6171094"/>
            <a:ext cx="1800200" cy="461665"/>
          </a:xfrm>
          <a:prstGeom prst="rect">
            <a:avLst/>
          </a:prstGeom>
          <a:noFill/>
        </p:spPr>
        <p:txBody>
          <a:bodyPr wrap="square" rtlCol="0">
            <a:spAutoFit/>
          </a:bodyPr>
          <a:lstStyle/>
          <a:p>
            <a:r>
              <a:rPr lang="fr-FR" sz="2400" b="1" dirty="0" smtClean="0"/>
              <a:t>Bouger</a:t>
            </a:r>
            <a:endParaRPr lang="fr-FR" sz="2400" b="1" dirty="0"/>
          </a:p>
        </p:txBody>
      </p:sp>
    </p:spTree>
    <p:extLst>
      <p:ext uri="{BB962C8B-B14F-4D97-AF65-F5344CB8AC3E}">
        <p14:creationId xmlns:p14="http://schemas.microsoft.com/office/powerpoint/2010/main" val="266666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1143000"/>
          </a:xfrm>
        </p:spPr>
        <p:txBody>
          <a:bodyPr>
            <a:noAutofit/>
          </a:bodyPr>
          <a:lstStyle/>
          <a:p>
            <a:r>
              <a:rPr lang="fr-FR" sz="3600" b="1" dirty="0" smtClean="0">
                <a:solidFill>
                  <a:srgbClr val="92D050"/>
                </a:solidFill>
              </a:rPr>
              <a:t>En visite sur le plus grand toit cultivé de Montréal… l’IGA.</a:t>
            </a:r>
            <a:r>
              <a:rPr lang="fr-FR" sz="3600" dirty="0" smtClean="0">
                <a:solidFill>
                  <a:srgbClr val="92D050"/>
                </a:solidFill>
              </a:rPr>
              <a:t/>
            </a:r>
            <a:br>
              <a:rPr lang="fr-FR" sz="3600" dirty="0" smtClean="0">
                <a:solidFill>
                  <a:srgbClr val="92D050"/>
                </a:solidFill>
              </a:rPr>
            </a:br>
            <a:r>
              <a:rPr lang="fr-FR" sz="3600" dirty="0" smtClean="0">
                <a:solidFill>
                  <a:srgbClr val="92D050"/>
                </a:solidFill>
              </a:rPr>
              <a:t>Outils marketing, AU et besoins locaux</a:t>
            </a:r>
            <a:endParaRPr lang="fr-FR" sz="3600" dirty="0">
              <a:solidFill>
                <a:srgbClr val="92D050"/>
              </a:solidFill>
            </a:endParaRPr>
          </a:p>
        </p:txBody>
      </p:sp>
      <p:sp>
        <p:nvSpPr>
          <p:cNvPr id="3" name="Rectangle 2"/>
          <p:cNvSpPr/>
          <p:nvPr/>
        </p:nvSpPr>
        <p:spPr>
          <a:xfrm>
            <a:off x="1727684" y="6237312"/>
            <a:ext cx="5688632" cy="369332"/>
          </a:xfrm>
          <a:prstGeom prst="rect">
            <a:avLst/>
          </a:prstGeom>
        </p:spPr>
        <p:txBody>
          <a:bodyPr wrap="square">
            <a:spAutoFit/>
          </a:bodyPr>
          <a:lstStyle/>
          <a:p>
            <a:r>
              <a:rPr lang="fr-FR" dirty="0" smtClean="0"/>
              <a:t>https://www.youtube.com/watch?v=-Z69ScyHCfU</a:t>
            </a:r>
            <a:endParaRPr lang="fr-FR" dirty="0"/>
          </a:p>
        </p:txBody>
      </p:sp>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30" y="2276872"/>
            <a:ext cx="7920880"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750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764704"/>
          </a:xfrm>
        </p:spPr>
        <p:txBody>
          <a:bodyPr>
            <a:normAutofit/>
          </a:bodyPr>
          <a:lstStyle/>
          <a:p>
            <a:r>
              <a:rPr lang="fr-FR" sz="3200" dirty="0" smtClean="0">
                <a:solidFill>
                  <a:srgbClr val="92D050"/>
                </a:solidFill>
              </a:rPr>
              <a:t>Quels buts, quels clients?</a:t>
            </a:r>
            <a:endParaRPr lang="fr-FR" sz="3200" dirty="0">
              <a:solidFill>
                <a:srgbClr val="92D05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7" y="764704"/>
            <a:ext cx="53435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8" y="4010248"/>
            <a:ext cx="4658841" cy="263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156177" y="980728"/>
            <a:ext cx="2808312" cy="5632311"/>
          </a:xfrm>
          <a:prstGeom prst="rect">
            <a:avLst/>
          </a:prstGeom>
          <a:noFill/>
        </p:spPr>
        <p:txBody>
          <a:bodyPr wrap="square" rtlCol="0">
            <a:spAutoFit/>
          </a:bodyPr>
          <a:lstStyle/>
          <a:p>
            <a:r>
              <a:rPr lang="fr-FR" dirty="0" smtClean="0"/>
              <a:t>Bio</a:t>
            </a:r>
          </a:p>
          <a:p>
            <a:r>
              <a:rPr lang="fr-FR" dirty="0" err="1" smtClean="0"/>
              <a:t>Hyper-local</a:t>
            </a:r>
            <a:endParaRPr lang="fr-FR" dirty="0" smtClean="0"/>
          </a:p>
          <a:p>
            <a:r>
              <a:rPr lang="fr-FR" dirty="0" smtClean="0"/>
              <a:t>Cueillette à la demande</a:t>
            </a:r>
          </a:p>
          <a:p>
            <a:r>
              <a:rPr lang="fr-FR" dirty="0" smtClean="0"/>
              <a:t>Démarche écologique…</a:t>
            </a:r>
          </a:p>
          <a:p>
            <a:endParaRPr lang="fr-FR" dirty="0"/>
          </a:p>
          <a:p>
            <a:r>
              <a:rPr lang="fr-FR" dirty="0" smtClean="0"/>
              <a:t>Mais aussi ..</a:t>
            </a:r>
          </a:p>
          <a:p>
            <a:r>
              <a:rPr lang="fr-FR" dirty="0" smtClean="0"/>
              <a:t>Outil marketing fort</a:t>
            </a:r>
          </a:p>
          <a:p>
            <a:r>
              <a:rPr lang="fr-FR" dirty="0" smtClean="0"/>
              <a:t>Des contraintes de sols, de produits, de monopole, de marges sur les produits vendus…</a:t>
            </a:r>
          </a:p>
          <a:p>
            <a:endParaRPr lang="fr-FR" dirty="0"/>
          </a:p>
          <a:p>
            <a:r>
              <a:rPr lang="fr-FR" dirty="0" smtClean="0"/>
              <a:t>Une alimentation à deux vitesses, même avec une agriculture </a:t>
            </a:r>
            <a:r>
              <a:rPr lang="fr-FR" dirty="0" err="1" smtClean="0"/>
              <a:t>hyper-locale</a:t>
            </a:r>
            <a:r>
              <a:rPr lang="fr-FR" dirty="0" smtClean="0"/>
              <a:t>.</a:t>
            </a:r>
          </a:p>
          <a:p>
            <a:endParaRPr lang="fr-FR" dirty="0"/>
          </a:p>
          <a:p>
            <a:r>
              <a:rPr lang="fr-FR" dirty="0" smtClean="0"/>
              <a:t>+ Un questionnement sanitaire vif (périphérique, zone commerciale, </a:t>
            </a:r>
            <a:r>
              <a:rPr lang="fr-FR" dirty="0" err="1" smtClean="0"/>
              <a:t>amandements</a:t>
            </a:r>
            <a:r>
              <a:rPr lang="fr-FR" dirty="0" smtClean="0"/>
              <a:t>)</a:t>
            </a:r>
            <a:endParaRPr lang="fr-FR" dirty="0"/>
          </a:p>
        </p:txBody>
      </p:sp>
    </p:spTree>
    <p:extLst>
      <p:ext uri="{BB962C8B-B14F-4D97-AF65-F5344CB8AC3E}">
        <p14:creationId xmlns:p14="http://schemas.microsoft.com/office/powerpoint/2010/main" val="3470899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279" y="23167"/>
            <a:ext cx="4621524" cy="2632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0" y="0"/>
            <a:ext cx="4519266" cy="260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 y="2644799"/>
            <a:ext cx="2948930" cy="198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942" y="2602254"/>
            <a:ext cx="3420988" cy="206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93806"/>
            <a:ext cx="9147551" cy="187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2624658"/>
            <a:ext cx="3555117" cy="202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749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Et le retour à un urbanisme tactique, évènementiel…</a:t>
            </a:r>
            <a:endParaRPr lang="fr-FR" dirty="0"/>
          </a:p>
        </p:txBody>
      </p:sp>
      <p:sp>
        <p:nvSpPr>
          <p:cNvPr id="3" name="ZoneTexte 2"/>
          <p:cNvSpPr txBox="1"/>
          <p:nvPr/>
        </p:nvSpPr>
        <p:spPr>
          <a:xfrm>
            <a:off x="611560" y="1772816"/>
            <a:ext cx="7573740" cy="2862322"/>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fr-FR" sz="2400" dirty="0" smtClean="0"/>
              <a:t>Des jardins éphémères (Jardins </a:t>
            </a:r>
            <a:r>
              <a:rPr lang="fr-FR" sz="2400" dirty="0" err="1" smtClean="0"/>
              <a:t>Gamelins</a:t>
            </a:r>
            <a:r>
              <a:rPr lang="fr-FR" sz="2400" dirty="0" smtClean="0"/>
              <a:t>)</a:t>
            </a:r>
          </a:p>
          <a:p>
            <a:pPr marL="342900" indent="-342900">
              <a:lnSpc>
                <a:spcPct val="150000"/>
              </a:lnSpc>
              <a:buFont typeface="Arial" panose="020B0604020202020204" pitchFamily="34" charset="0"/>
              <a:buChar char="•"/>
            </a:pPr>
            <a:r>
              <a:rPr lang="fr-FR" sz="2400" dirty="0" smtClean="0"/>
              <a:t>Guérilla gardening (le Crapaud)</a:t>
            </a:r>
          </a:p>
          <a:p>
            <a:pPr marL="342900" indent="-342900">
              <a:lnSpc>
                <a:spcPct val="150000"/>
              </a:lnSpc>
              <a:buFont typeface="Arial" panose="020B0604020202020204" pitchFamily="34" charset="0"/>
              <a:buChar char="•"/>
            </a:pPr>
            <a:r>
              <a:rPr lang="fr-FR" sz="2400" dirty="0" smtClean="0"/>
              <a:t>Des conteneurs pour nourrir les urbains? (</a:t>
            </a:r>
            <a:r>
              <a:rPr lang="fr-FR" sz="2400" dirty="0" err="1" smtClean="0"/>
              <a:t>Agricool</a:t>
            </a:r>
            <a:r>
              <a:rPr lang="fr-FR" sz="2400" dirty="0" smtClean="0"/>
              <a:t> Paris)</a:t>
            </a:r>
          </a:p>
          <a:p>
            <a:pPr marL="342900" indent="-342900">
              <a:lnSpc>
                <a:spcPct val="150000"/>
              </a:lnSpc>
              <a:buFont typeface="Arial" panose="020B0604020202020204" pitchFamily="34" charset="0"/>
              <a:buChar char="•"/>
            </a:pPr>
            <a:r>
              <a:rPr lang="fr-FR" sz="2400" dirty="0" smtClean="0"/>
              <a:t>Fermes en aqua et </a:t>
            </a:r>
            <a:r>
              <a:rPr lang="fr-FR" sz="2400" dirty="0" err="1" smtClean="0"/>
              <a:t>hydroponie</a:t>
            </a:r>
            <a:r>
              <a:rPr lang="fr-FR" sz="2400" dirty="0" smtClean="0"/>
              <a:t> mobiles</a:t>
            </a:r>
          </a:p>
          <a:p>
            <a:pPr marL="342900" indent="-342900">
              <a:lnSpc>
                <a:spcPct val="150000"/>
              </a:lnSpc>
              <a:buFont typeface="Arial" panose="020B0604020202020204" pitchFamily="34" charset="0"/>
              <a:buChar char="•"/>
            </a:pPr>
            <a:r>
              <a:rPr lang="fr-FR" sz="2400" dirty="0" smtClean="0"/>
              <a:t>Fermes à insectes (UKA </a:t>
            </a:r>
            <a:r>
              <a:rPr lang="fr-FR" sz="2400" dirty="0" err="1" smtClean="0"/>
              <a:t>Proteines</a:t>
            </a:r>
            <a:r>
              <a:rPr lang="fr-FR" sz="2400" dirty="0" smtClean="0"/>
              <a:t>)</a:t>
            </a:r>
            <a:endParaRPr lang="fr-FR" sz="2400" dirty="0"/>
          </a:p>
        </p:txBody>
      </p:sp>
      <p:sp>
        <p:nvSpPr>
          <p:cNvPr id="4" name="Titre 1"/>
          <p:cNvSpPr txBox="1">
            <a:spLocks/>
          </p:cNvSpPr>
          <p:nvPr/>
        </p:nvSpPr>
        <p:spPr>
          <a:xfrm>
            <a:off x="611560" y="5013176"/>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smtClean="0"/>
              <a:t>…mais éphémère…</a:t>
            </a:r>
            <a:endParaRPr lang="fr-FR" dirty="0"/>
          </a:p>
        </p:txBody>
      </p:sp>
    </p:spTree>
    <p:extLst>
      <p:ext uri="{BB962C8B-B14F-4D97-AF65-F5344CB8AC3E}">
        <p14:creationId xmlns:p14="http://schemas.microsoft.com/office/powerpoint/2010/main" val="3049732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55" y="404664"/>
            <a:ext cx="2880320" cy="446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a:xfrm>
            <a:off x="467544" y="0"/>
            <a:ext cx="8229600" cy="1143000"/>
          </a:xfrm>
        </p:spPr>
        <p:txBody>
          <a:bodyPr>
            <a:normAutofit/>
          </a:bodyPr>
          <a:lstStyle/>
          <a:p>
            <a:r>
              <a:rPr lang="fr-FR" sz="3600" b="1" dirty="0" smtClean="0">
                <a:solidFill>
                  <a:schemeClr val="accent5">
                    <a:lumMod val="75000"/>
                  </a:schemeClr>
                </a:solidFill>
              </a:rPr>
              <a:t>Les jardins Gamelin</a:t>
            </a:r>
            <a:endParaRPr lang="fr-FR" sz="3600" b="1" dirty="0">
              <a:solidFill>
                <a:schemeClr val="accent5">
                  <a:lumMod val="75000"/>
                </a:schemeClr>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412775"/>
            <a:ext cx="4798095" cy="2732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4221088"/>
            <a:ext cx="1785709" cy="271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4144907"/>
            <a:ext cx="1880727" cy="271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0738" y="4586720"/>
            <a:ext cx="3103612" cy="22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5724128" y="908720"/>
            <a:ext cx="4464496" cy="369332"/>
          </a:xfrm>
          <a:prstGeom prst="rect">
            <a:avLst/>
          </a:prstGeom>
          <a:noFill/>
        </p:spPr>
        <p:txBody>
          <a:bodyPr wrap="square" rtlCol="0">
            <a:spAutoFit/>
          </a:bodyPr>
          <a:lstStyle/>
          <a:p>
            <a:r>
              <a:rPr lang="fr-FR" dirty="0" smtClean="0"/>
              <a:t>Association Sentiers Urbains</a:t>
            </a:r>
            <a:endParaRPr lang="fr-FR" dirty="0"/>
          </a:p>
        </p:txBody>
      </p:sp>
    </p:spTree>
    <p:extLst>
      <p:ext uri="{BB962C8B-B14F-4D97-AF65-F5344CB8AC3E}">
        <p14:creationId xmlns:p14="http://schemas.microsoft.com/office/powerpoint/2010/main" val="3343366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34099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58" y="404664"/>
            <a:ext cx="2464017" cy="432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098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03" y="3989122"/>
            <a:ext cx="4661267" cy="270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70" y="260648"/>
            <a:ext cx="4659800" cy="260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572700" y="5184147"/>
            <a:ext cx="1153073" cy="1477328"/>
          </a:xfrm>
          <a:prstGeom prst="rect">
            <a:avLst/>
          </a:prstGeom>
          <a:noFill/>
        </p:spPr>
        <p:txBody>
          <a:bodyPr wrap="none" rtlCol="0">
            <a:spAutoFit/>
          </a:bodyPr>
          <a:lstStyle/>
          <a:p>
            <a:r>
              <a:rPr lang="fr-FR" dirty="0" smtClean="0"/>
              <a:t>Pédagogie</a:t>
            </a:r>
          </a:p>
          <a:p>
            <a:r>
              <a:rPr lang="fr-FR" dirty="0" smtClean="0"/>
              <a:t>Insertion</a:t>
            </a:r>
          </a:p>
          <a:p>
            <a:r>
              <a:rPr lang="fr-FR" dirty="0" smtClean="0"/>
              <a:t>Mixité</a:t>
            </a:r>
          </a:p>
          <a:p>
            <a:r>
              <a:rPr lang="fr-FR" dirty="0" smtClean="0"/>
              <a:t>Culture</a:t>
            </a:r>
          </a:p>
          <a:p>
            <a:r>
              <a:rPr lang="fr-FR" dirty="0" smtClean="0"/>
              <a:t>Santé</a:t>
            </a:r>
            <a:endParaRPr lang="fr-FR" dirty="0"/>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165" y="2187915"/>
            <a:ext cx="4749835" cy="2695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007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Un espace éphémère…qui dure. Des enjeux multiples de sécurité urbaine, sociale, alimentaire, de mixité, d’environnement, etc.</a:t>
            </a:r>
            <a:endParaRPr lang="fr-FR"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76" y="1916832"/>
            <a:ext cx="824076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77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0498" y="188640"/>
            <a:ext cx="8229600" cy="1143000"/>
          </a:xfrm>
        </p:spPr>
        <p:txBody>
          <a:bodyPr>
            <a:normAutofit/>
          </a:bodyPr>
          <a:lstStyle/>
          <a:p>
            <a:r>
              <a:rPr lang="fr-FR" sz="3200" dirty="0" smtClean="0"/>
              <a:t>Qu’est-ce que l’</a:t>
            </a:r>
            <a:r>
              <a:rPr lang="fr-FR" sz="3200" dirty="0" smtClean="0"/>
              <a:t>Ecole d’Été de l’Agriculture Urbaine de Montréal?</a:t>
            </a:r>
            <a:endParaRPr lang="fr-FR" sz="3200" dirty="0"/>
          </a:p>
        </p:txBody>
      </p:sp>
      <p:sp>
        <p:nvSpPr>
          <p:cNvPr id="3" name="Rectangle 2"/>
          <p:cNvSpPr/>
          <p:nvPr/>
        </p:nvSpPr>
        <p:spPr>
          <a:xfrm>
            <a:off x="611560" y="1556792"/>
            <a:ext cx="7920880" cy="1200329"/>
          </a:xfrm>
          <a:prstGeom prst="rect">
            <a:avLst/>
          </a:prstGeom>
        </p:spPr>
        <p:txBody>
          <a:bodyPr wrap="square">
            <a:spAutoFit/>
          </a:bodyPr>
          <a:lstStyle/>
          <a:p>
            <a:r>
              <a:rPr lang="fr-FR" dirty="0" smtClean="0"/>
              <a:t>L'école, qui s'adressait aux professionnels, aux chercheurs et aux étudiants, visait à offrir une formation de pointe et du réseautage sur l'urbanisme agricole et alimentaire, les grands enjeux urbains et alimentaires actuels, la pratique de l'agriculture urbaine et la mise en œuvre de projets en agriculture urbaine. </a:t>
            </a: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404" y="2924944"/>
            <a:ext cx="5771788" cy="2228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8157" y="5373216"/>
            <a:ext cx="7954281" cy="923330"/>
          </a:xfrm>
          <a:prstGeom prst="rect">
            <a:avLst/>
          </a:prstGeom>
        </p:spPr>
        <p:txBody>
          <a:bodyPr wrap="square">
            <a:spAutoFit/>
          </a:bodyPr>
          <a:lstStyle/>
          <a:p>
            <a:r>
              <a:rPr lang="fr-FR" dirty="0" smtClean="0"/>
              <a:t>Depuis 2013, l’école d’été de Montréal est organisée par le </a:t>
            </a:r>
            <a:r>
              <a:rPr lang="fr-FR" dirty="0" smtClean="0">
                <a:hlinkClick r:id="rId3"/>
              </a:rPr>
              <a:t>Laboratoire sur l’agriculture</a:t>
            </a:r>
            <a:r>
              <a:rPr lang="fr-FR" dirty="0" smtClean="0"/>
              <a:t> (AU/LAB). AU/LAB est un laboratoire de recherche, d’innovation et d'intervention en agriculture urbaine aux services de la collectivité. </a:t>
            </a:r>
            <a:endParaRPr lang="fr-FR" dirty="0"/>
          </a:p>
        </p:txBody>
      </p:sp>
    </p:spTree>
    <p:extLst>
      <p:ext uri="{BB962C8B-B14F-4D97-AF65-F5344CB8AC3E}">
        <p14:creationId xmlns:p14="http://schemas.microsoft.com/office/powerpoint/2010/main" val="3377239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solidFill>
                  <a:schemeClr val="accent5">
                    <a:lumMod val="75000"/>
                  </a:schemeClr>
                </a:solidFill>
              </a:rPr>
              <a:t>Guérilla gardening, ou la réappropriation directe de l’espace urbain</a:t>
            </a:r>
            <a:endParaRPr lang="fr-FR" sz="3600" b="1" dirty="0">
              <a:solidFill>
                <a:schemeClr val="accent5">
                  <a:lumMod val="75000"/>
                </a:scheme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4610404" cy="4036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5364088" y="1759823"/>
            <a:ext cx="3635896" cy="3477875"/>
          </a:xfrm>
          <a:prstGeom prst="rect">
            <a:avLst/>
          </a:prstGeom>
          <a:noFill/>
        </p:spPr>
        <p:txBody>
          <a:bodyPr wrap="square" rtlCol="0">
            <a:spAutoFit/>
          </a:bodyPr>
          <a:lstStyle/>
          <a:p>
            <a:r>
              <a:rPr lang="fr-FR" sz="2000" dirty="0" smtClean="0"/>
              <a:t>Héritiers des « </a:t>
            </a:r>
            <a:r>
              <a:rPr lang="fr-FR" sz="2000" dirty="0" err="1" smtClean="0"/>
              <a:t>diggers</a:t>
            </a:r>
            <a:r>
              <a:rPr lang="fr-FR" sz="2000" dirty="0" smtClean="0"/>
              <a:t> » (1640, R.U) et de Johnny </a:t>
            </a:r>
            <a:r>
              <a:rPr lang="fr-FR" sz="2000" dirty="0" err="1" smtClean="0"/>
              <a:t>Appleseed</a:t>
            </a:r>
            <a:r>
              <a:rPr lang="fr-FR" sz="2000" dirty="0" smtClean="0"/>
              <a:t> (XVIII-XIXe, USA)</a:t>
            </a:r>
          </a:p>
          <a:p>
            <a:endParaRPr lang="fr-FR" sz="2000" dirty="0"/>
          </a:p>
          <a:p>
            <a:pPr marL="285750" indent="-285750">
              <a:buFont typeface="Arial" panose="020B0604020202020204" pitchFamily="34" charset="0"/>
              <a:buChar char="•"/>
            </a:pPr>
            <a:r>
              <a:rPr lang="fr-FR" sz="2000" dirty="0" smtClean="0"/>
              <a:t>Plantations sur trottoirs</a:t>
            </a:r>
          </a:p>
          <a:p>
            <a:pPr marL="285750" indent="-285750">
              <a:buFont typeface="Arial" panose="020B0604020202020204" pitchFamily="34" charset="0"/>
              <a:buChar char="•"/>
            </a:pPr>
            <a:r>
              <a:rPr lang="fr-FR" sz="2000" dirty="0" smtClean="0"/>
              <a:t>« bombes » (graines + argile + terreau)</a:t>
            </a:r>
          </a:p>
          <a:p>
            <a:pPr marL="285750" indent="-285750">
              <a:buFont typeface="Arial" panose="020B0604020202020204" pitchFamily="34" charset="0"/>
              <a:buChar char="•"/>
            </a:pPr>
            <a:r>
              <a:rPr lang="fr-FR" sz="2000" dirty="0" smtClean="0"/>
              <a:t>Pelouses jardinées</a:t>
            </a:r>
          </a:p>
          <a:p>
            <a:pPr marL="285750" indent="-285750">
              <a:buFont typeface="Arial" panose="020B0604020202020204" pitchFamily="34" charset="0"/>
              <a:buChar char="•"/>
            </a:pPr>
            <a:r>
              <a:rPr lang="fr-FR" sz="2000" dirty="0" smtClean="0"/>
              <a:t>Installations de mousses (eau + babeurre + sucre)</a:t>
            </a:r>
          </a:p>
          <a:p>
            <a:pPr marL="285750" indent="-285750">
              <a:buFont typeface="Arial" panose="020B0604020202020204" pitchFamily="34" charset="0"/>
              <a:buChar char="•"/>
            </a:pPr>
            <a:r>
              <a:rPr lang="fr-FR" sz="2000" dirty="0" smtClean="0"/>
              <a:t>Installations de bacs en ville</a:t>
            </a:r>
            <a:endParaRPr lang="fr-FR" sz="2000" dirty="0"/>
          </a:p>
        </p:txBody>
      </p:sp>
    </p:spTree>
    <p:extLst>
      <p:ext uri="{BB962C8B-B14F-4D97-AF65-F5344CB8AC3E}">
        <p14:creationId xmlns:p14="http://schemas.microsoft.com/office/powerpoint/2010/main" val="3214997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Se réapproprier la ville. L’AU pour revoir la planification des territoires</a:t>
            </a:r>
            <a:endParaRPr lang="fr-FR" dirty="0"/>
          </a:p>
        </p:txBody>
      </p:sp>
      <p:sp>
        <p:nvSpPr>
          <p:cNvPr id="3" name="ZoneTexte 2"/>
          <p:cNvSpPr txBox="1"/>
          <p:nvPr/>
        </p:nvSpPr>
        <p:spPr>
          <a:xfrm>
            <a:off x="5940152" y="1602970"/>
            <a:ext cx="3024336" cy="646331"/>
          </a:xfrm>
          <a:prstGeom prst="rect">
            <a:avLst/>
          </a:prstGeom>
          <a:noFill/>
        </p:spPr>
        <p:txBody>
          <a:bodyPr wrap="square" rtlCol="0">
            <a:spAutoFit/>
          </a:bodyPr>
          <a:lstStyle/>
          <a:p>
            <a:pPr algn="r"/>
            <a:r>
              <a:rPr lang="fr-FR" dirty="0" smtClean="0">
                <a:solidFill>
                  <a:srgbClr val="0070C0"/>
                </a:solidFill>
              </a:rPr>
              <a:t>Nathan Mac </a:t>
            </a:r>
            <a:r>
              <a:rPr lang="fr-FR" dirty="0" err="1" smtClean="0">
                <a:solidFill>
                  <a:srgbClr val="0070C0"/>
                </a:solidFill>
              </a:rPr>
              <a:t>Clintock</a:t>
            </a:r>
            <a:endParaRPr lang="fr-FR" dirty="0" smtClean="0">
              <a:solidFill>
                <a:srgbClr val="0070C0"/>
              </a:solidFill>
            </a:endParaRPr>
          </a:p>
          <a:p>
            <a:pPr algn="r"/>
            <a:r>
              <a:rPr lang="fr-FR" dirty="0" smtClean="0">
                <a:solidFill>
                  <a:srgbClr val="0070C0"/>
                </a:solidFill>
              </a:rPr>
              <a:t>Portland State </a:t>
            </a:r>
            <a:r>
              <a:rPr lang="fr-FR" dirty="0" err="1" smtClean="0">
                <a:solidFill>
                  <a:srgbClr val="0070C0"/>
                </a:solidFill>
              </a:rPr>
              <a:t>University</a:t>
            </a:r>
            <a:endParaRPr lang="fr-FR" dirty="0">
              <a:solidFill>
                <a:srgbClr val="0070C0"/>
              </a:solidFill>
            </a:endParaRPr>
          </a:p>
        </p:txBody>
      </p:sp>
      <p:sp>
        <p:nvSpPr>
          <p:cNvPr id="4" name="ZoneTexte 3"/>
          <p:cNvSpPr txBox="1"/>
          <p:nvPr/>
        </p:nvSpPr>
        <p:spPr>
          <a:xfrm>
            <a:off x="467544" y="1972303"/>
            <a:ext cx="8280920" cy="4708981"/>
          </a:xfrm>
          <a:prstGeom prst="rect">
            <a:avLst/>
          </a:prstGeom>
          <a:noFill/>
        </p:spPr>
        <p:txBody>
          <a:bodyPr wrap="square" rtlCol="0">
            <a:spAutoFit/>
          </a:bodyPr>
          <a:lstStyle/>
          <a:p>
            <a:pPr>
              <a:lnSpc>
                <a:spcPct val="150000"/>
              </a:lnSpc>
            </a:pPr>
            <a:r>
              <a:rPr lang="fr-FR" sz="2000" dirty="0" smtClean="0"/>
              <a:t>La ville, territoire autochtone non cédé?</a:t>
            </a:r>
            <a:endParaRPr lang="fr-FR" sz="2000" dirty="0"/>
          </a:p>
          <a:p>
            <a:pPr>
              <a:lnSpc>
                <a:spcPct val="150000"/>
              </a:lnSpc>
            </a:pPr>
            <a:r>
              <a:rPr lang="fr-FR" sz="2000" dirty="0" smtClean="0"/>
              <a:t>Tensions =&gt; institutionnalisation</a:t>
            </a:r>
          </a:p>
          <a:p>
            <a:pPr>
              <a:lnSpc>
                <a:spcPct val="150000"/>
              </a:lnSpc>
            </a:pPr>
            <a:endParaRPr lang="fr-FR" sz="2000" dirty="0"/>
          </a:p>
          <a:p>
            <a:pPr>
              <a:lnSpc>
                <a:spcPct val="150000"/>
              </a:lnSpc>
            </a:pPr>
            <a:r>
              <a:rPr lang="fr-FR" sz="2000" b="1" dirty="0" smtClean="0"/>
              <a:t>Les questions  de l’intégration de l’AU…</a:t>
            </a:r>
          </a:p>
          <a:p>
            <a:pPr marL="285750" indent="-285750">
              <a:lnSpc>
                <a:spcPct val="150000"/>
              </a:lnSpc>
              <a:buFont typeface="Arial" panose="020B0604020202020204" pitchFamily="34" charset="0"/>
              <a:buChar char="•"/>
            </a:pPr>
            <a:r>
              <a:rPr lang="fr-FR" sz="2000" dirty="0" smtClean="0"/>
              <a:t>Quelle gestion formelle (jardins communautaires, collectifs, …)?</a:t>
            </a:r>
          </a:p>
          <a:p>
            <a:pPr marL="285750" indent="-285750">
              <a:lnSpc>
                <a:spcPct val="150000"/>
              </a:lnSpc>
              <a:buFont typeface="Arial" panose="020B0604020202020204" pitchFamily="34" charset="0"/>
              <a:buChar char="•"/>
            </a:pPr>
            <a:r>
              <a:rPr lang="fr-FR" sz="2000" dirty="0" smtClean="0"/>
              <a:t>Quel accès aux terrains?</a:t>
            </a:r>
          </a:p>
          <a:p>
            <a:pPr marL="285750" indent="-285750">
              <a:lnSpc>
                <a:spcPct val="150000"/>
              </a:lnSpc>
              <a:buFont typeface="Arial" panose="020B0604020202020204" pitchFamily="34" charset="0"/>
              <a:buChar char="•"/>
            </a:pPr>
            <a:r>
              <a:rPr lang="fr-FR" sz="2000" dirty="0" smtClean="0"/>
              <a:t>Quelle formation, animation? (par exemple auprès des réfugiés)</a:t>
            </a:r>
          </a:p>
          <a:p>
            <a:pPr marL="285750" indent="-285750">
              <a:lnSpc>
                <a:spcPct val="150000"/>
              </a:lnSpc>
              <a:buFont typeface="Arial" panose="020B0604020202020204" pitchFamily="34" charset="0"/>
              <a:buChar char="•"/>
            </a:pPr>
            <a:r>
              <a:rPr lang="fr-FR" sz="2000" dirty="0" smtClean="0"/>
              <a:t>Quels financements? </a:t>
            </a:r>
          </a:p>
          <a:p>
            <a:pPr marL="285750" indent="-285750">
              <a:lnSpc>
                <a:spcPct val="150000"/>
              </a:lnSpc>
              <a:buFont typeface="Arial" panose="020B0604020202020204" pitchFamily="34" charset="0"/>
              <a:buChar char="•"/>
            </a:pPr>
            <a:r>
              <a:rPr lang="fr-FR" sz="2000" dirty="0" smtClean="0"/>
              <a:t>Quelle règlementation, quels zonages?</a:t>
            </a:r>
          </a:p>
          <a:p>
            <a:pPr marL="285750" indent="-285750">
              <a:lnSpc>
                <a:spcPct val="150000"/>
              </a:lnSpc>
              <a:buFont typeface="Arial" panose="020B0604020202020204" pitchFamily="34" charset="0"/>
              <a:buChar char="•"/>
            </a:pPr>
            <a:r>
              <a:rPr lang="fr-FR" sz="2000" dirty="0" smtClean="0"/>
              <a:t>Quelles incitations fiscales?</a:t>
            </a:r>
            <a:endParaRPr lang="fr-FR" sz="2000" dirty="0"/>
          </a:p>
        </p:txBody>
      </p:sp>
    </p:spTree>
    <p:extLst>
      <p:ext uri="{BB962C8B-B14F-4D97-AF65-F5344CB8AC3E}">
        <p14:creationId xmlns:p14="http://schemas.microsoft.com/office/powerpoint/2010/main" val="2806696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76" y="620688"/>
            <a:ext cx="7560840" cy="4154984"/>
          </a:xfrm>
          <a:prstGeom prst="rect">
            <a:avLst/>
          </a:prstGeom>
          <a:noFill/>
        </p:spPr>
        <p:txBody>
          <a:bodyPr wrap="square" rtlCol="0">
            <a:spAutoFit/>
          </a:bodyPr>
          <a:lstStyle/>
          <a:p>
            <a:r>
              <a:rPr lang="fr-FR" sz="2400" b="1" dirty="0" smtClean="0"/>
              <a:t>Se réapproprier la ville</a:t>
            </a:r>
            <a:r>
              <a:rPr lang="fr-FR" sz="2400" dirty="0" smtClean="0"/>
              <a:t>… Par qui? Pour quoi?</a:t>
            </a:r>
          </a:p>
          <a:p>
            <a:endParaRPr lang="fr-FR" sz="2400" dirty="0"/>
          </a:p>
          <a:p>
            <a:pPr marL="342900" indent="-342900">
              <a:buFont typeface="Wingdings"/>
              <a:buChar char="&amp;"/>
            </a:pPr>
            <a:r>
              <a:rPr lang="fr-FR" sz="2400" dirty="0" smtClean="0">
                <a:sym typeface="Wingdings"/>
              </a:rPr>
              <a:t> Henri Lefebvre, 1968, </a:t>
            </a:r>
            <a:r>
              <a:rPr lang="fr-FR" sz="2400" u="sng" dirty="0" smtClean="0">
                <a:sym typeface="Wingdings"/>
              </a:rPr>
              <a:t>Le droit à la ville</a:t>
            </a:r>
            <a:r>
              <a:rPr lang="fr-FR" sz="2400" dirty="0" smtClean="0">
                <a:sym typeface="Wingdings"/>
              </a:rPr>
              <a:t>.</a:t>
            </a:r>
          </a:p>
          <a:p>
            <a:r>
              <a:rPr lang="fr-FR" sz="2400" dirty="0" smtClean="0"/>
              <a:t>La réappropriation, le plus souvent par les classes aisées, éduquées.</a:t>
            </a:r>
          </a:p>
          <a:p>
            <a:endParaRPr lang="fr-FR" sz="2400" dirty="0" smtClean="0"/>
          </a:p>
          <a:p>
            <a:r>
              <a:rPr lang="fr-FR" sz="2400" b="1" dirty="0" smtClean="0"/>
              <a:t>Et si l’AU menait à la gentrification?</a:t>
            </a:r>
          </a:p>
          <a:p>
            <a:endParaRPr lang="fr-FR" sz="2400" dirty="0" smtClean="0"/>
          </a:p>
          <a:p>
            <a:r>
              <a:rPr lang="fr-FR" sz="2400" dirty="0" smtClean="0"/>
              <a:t>Les nouveaux « agriculteurs urbains » ont tendance à faire oublier les pionniers, anciennes générations de personnes issues de l’exode rural ou de l’immigration.</a:t>
            </a:r>
            <a:endParaRPr lang="fr-FR" sz="2400" dirty="0"/>
          </a:p>
        </p:txBody>
      </p:sp>
    </p:spTree>
    <p:extLst>
      <p:ext uri="{BB962C8B-B14F-4D97-AF65-F5344CB8AC3E}">
        <p14:creationId xmlns:p14="http://schemas.microsoft.com/office/powerpoint/2010/main" val="1851402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1065" y="27856"/>
            <a:ext cx="8519683" cy="1143000"/>
          </a:xfrm>
        </p:spPr>
        <p:txBody>
          <a:bodyPr>
            <a:normAutofit fontScale="90000"/>
          </a:bodyPr>
          <a:lstStyle/>
          <a:p>
            <a:r>
              <a:rPr lang="fr-FR" dirty="0" smtClean="0"/>
              <a:t>Quelles politiques publiques pour l’AU?</a:t>
            </a:r>
            <a:endParaRPr lang="fr-FR" dirty="0"/>
          </a:p>
        </p:txBody>
      </p:sp>
      <p:sp>
        <p:nvSpPr>
          <p:cNvPr id="3" name="ZoneTexte 2"/>
          <p:cNvSpPr txBox="1"/>
          <p:nvPr/>
        </p:nvSpPr>
        <p:spPr>
          <a:xfrm>
            <a:off x="663221" y="1196752"/>
            <a:ext cx="7920880" cy="1107996"/>
          </a:xfrm>
          <a:prstGeom prst="rect">
            <a:avLst/>
          </a:prstGeom>
          <a:noFill/>
        </p:spPr>
        <p:txBody>
          <a:bodyPr wrap="square" rtlCol="0">
            <a:spAutoFit/>
          </a:bodyPr>
          <a:lstStyle/>
          <a:p>
            <a:r>
              <a:rPr lang="fr-FR" sz="2400" dirty="0" smtClean="0">
                <a:solidFill>
                  <a:srgbClr val="FF0000"/>
                </a:solidFill>
              </a:rPr>
              <a:t>Une politique publique est une action ou inaction volontaire d’une collectivité en fonction d’une vision d’un enjeu.</a:t>
            </a:r>
          </a:p>
          <a:p>
            <a:endParaRPr lang="fr-FR" dirty="0"/>
          </a:p>
        </p:txBody>
      </p:sp>
      <p:sp>
        <p:nvSpPr>
          <p:cNvPr id="4" name="ZoneTexte 3"/>
          <p:cNvSpPr txBox="1"/>
          <p:nvPr/>
        </p:nvSpPr>
        <p:spPr>
          <a:xfrm>
            <a:off x="308325" y="2329088"/>
            <a:ext cx="3822200" cy="830997"/>
          </a:xfrm>
          <a:prstGeom prst="rect">
            <a:avLst/>
          </a:prstGeom>
          <a:noFill/>
        </p:spPr>
        <p:txBody>
          <a:bodyPr wrap="none" rtlCol="0">
            <a:spAutoFit/>
          </a:bodyPr>
          <a:lstStyle/>
          <a:p>
            <a:r>
              <a:rPr lang="fr-FR" sz="2400" b="1" dirty="0" smtClean="0">
                <a:solidFill>
                  <a:schemeClr val="accent5">
                    <a:lumMod val="75000"/>
                  </a:schemeClr>
                </a:solidFill>
              </a:rPr>
              <a:t>Non interventionnisme</a:t>
            </a:r>
          </a:p>
          <a:p>
            <a:r>
              <a:rPr lang="fr-FR" sz="2400" b="1" dirty="0" smtClean="0">
                <a:solidFill>
                  <a:schemeClr val="accent5">
                    <a:lumMod val="75000"/>
                  </a:schemeClr>
                </a:solidFill>
              </a:rPr>
              <a:t>Fonctions régaliennes seules</a:t>
            </a:r>
            <a:endParaRPr lang="fr-FR" sz="2400" b="1" dirty="0">
              <a:solidFill>
                <a:schemeClr val="accent5">
                  <a:lumMod val="75000"/>
                </a:schemeClr>
              </a:solidFill>
            </a:endParaRPr>
          </a:p>
        </p:txBody>
      </p:sp>
      <p:sp>
        <p:nvSpPr>
          <p:cNvPr id="5" name="ZoneTexte 4"/>
          <p:cNvSpPr txBox="1"/>
          <p:nvPr/>
        </p:nvSpPr>
        <p:spPr>
          <a:xfrm>
            <a:off x="6156176" y="2329089"/>
            <a:ext cx="2787879" cy="830997"/>
          </a:xfrm>
          <a:prstGeom prst="rect">
            <a:avLst/>
          </a:prstGeom>
          <a:noFill/>
        </p:spPr>
        <p:txBody>
          <a:bodyPr wrap="none" rtlCol="0">
            <a:spAutoFit/>
          </a:bodyPr>
          <a:lstStyle/>
          <a:p>
            <a:pPr algn="ctr"/>
            <a:r>
              <a:rPr lang="fr-FR" sz="2400" b="1" dirty="0" smtClean="0">
                <a:solidFill>
                  <a:schemeClr val="accent6">
                    <a:lumMod val="75000"/>
                  </a:schemeClr>
                </a:solidFill>
              </a:rPr>
              <a:t>Interventionnisme</a:t>
            </a:r>
          </a:p>
          <a:p>
            <a:pPr algn="ctr"/>
            <a:r>
              <a:rPr lang="fr-FR" sz="2400" b="1" dirty="0" smtClean="0">
                <a:solidFill>
                  <a:schemeClr val="accent6">
                    <a:lumMod val="75000"/>
                  </a:schemeClr>
                </a:solidFill>
              </a:rPr>
              <a:t>Toute autre fonction</a:t>
            </a:r>
            <a:endParaRPr lang="fr-FR" sz="2400" b="1" dirty="0">
              <a:solidFill>
                <a:schemeClr val="accent6">
                  <a:lumMod val="75000"/>
                </a:schemeClr>
              </a:solidFill>
            </a:endParaRPr>
          </a:p>
        </p:txBody>
      </p:sp>
      <p:cxnSp>
        <p:nvCxnSpPr>
          <p:cNvPr id="7" name="Connecteur droit avec flèche 6"/>
          <p:cNvCxnSpPr>
            <a:stCxn id="4" idx="3"/>
          </p:cNvCxnSpPr>
          <p:nvPr/>
        </p:nvCxnSpPr>
        <p:spPr>
          <a:xfrm>
            <a:off x="4130525" y="2744587"/>
            <a:ext cx="1722416" cy="0"/>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5213" y="3227259"/>
            <a:ext cx="7725576" cy="3323987"/>
          </a:xfrm>
          <a:prstGeom prst="rect">
            <a:avLst/>
          </a:prstGeom>
          <a:noFill/>
        </p:spPr>
        <p:txBody>
          <a:bodyPr wrap="none" rtlCol="0">
            <a:spAutoFit/>
          </a:bodyPr>
          <a:lstStyle/>
          <a:p>
            <a:pPr>
              <a:lnSpc>
                <a:spcPct val="150000"/>
              </a:lnSpc>
            </a:pPr>
            <a:r>
              <a:rPr lang="fr-FR" sz="2000" dirty="0" smtClean="0"/>
              <a:t>Jusqu’où et sur quelles thématiques veut-on que l’AU s’institutionnalise?</a:t>
            </a:r>
          </a:p>
          <a:p>
            <a:pPr marL="285750" indent="-285750">
              <a:lnSpc>
                <a:spcPct val="150000"/>
              </a:lnSpc>
              <a:buFontTx/>
              <a:buChar char="-"/>
            </a:pPr>
            <a:r>
              <a:rPr lang="fr-FR" sz="2000" dirty="0" smtClean="0"/>
              <a:t>Pour l’accès aux terres</a:t>
            </a:r>
          </a:p>
          <a:p>
            <a:pPr marL="285750" indent="-285750">
              <a:lnSpc>
                <a:spcPct val="150000"/>
              </a:lnSpc>
              <a:buFontTx/>
              <a:buChar char="-"/>
            </a:pPr>
            <a:r>
              <a:rPr lang="fr-FR" sz="2000" dirty="0" smtClean="0"/>
              <a:t>Pour les soutiens financiers</a:t>
            </a:r>
          </a:p>
          <a:p>
            <a:pPr marL="285750" indent="-285750">
              <a:lnSpc>
                <a:spcPct val="150000"/>
              </a:lnSpc>
              <a:buFontTx/>
              <a:buChar char="-"/>
            </a:pPr>
            <a:r>
              <a:rPr lang="fr-FR" sz="2000" dirty="0" smtClean="0"/>
              <a:t>Pour les citoyens?</a:t>
            </a:r>
          </a:p>
          <a:p>
            <a:pPr marL="285750" indent="-285750">
              <a:lnSpc>
                <a:spcPct val="150000"/>
              </a:lnSpc>
              <a:buFontTx/>
              <a:buChar char="-"/>
            </a:pPr>
            <a:r>
              <a:rPr lang="fr-FR" sz="2000" dirty="0" smtClean="0"/>
              <a:t>Pour les entreprises d’économie sociale?</a:t>
            </a:r>
          </a:p>
          <a:p>
            <a:pPr marL="285750" indent="-285750">
              <a:lnSpc>
                <a:spcPct val="150000"/>
              </a:lnSpc>
              <a:buFontTx/>
              <a:buChar char="-"/>
            </a:pPr>
            <a:r>
              <a:rPr lang="fr-FR" sz="2000" dirty="0" smtClean="0"/>
              <a:t>Pour les entreprises privées?</a:t>
            </a:r>
          </a:p>
          <a:p>
            <a:pPr marL="285750" indent="-285750">
              <a:lnSpc>
                <a:spcPct val="150000"/>
              </a:lnSpc>
              <a:buFontTx/>
              <a:buChar char="-"/>
            </a:pPr>
            <a:endParaRPr lang="fr-FR" sz="2000" dirty="0"/>
          </a:p>
        </p:txBody>
      </p:sp>
      <p:sp>
        <p:nvSpPr>
          <p:cNvPr id="10" name="ZoneTexte 9"/>
          <p:cNvSpPr txBox="1"/>
          <p:nvPr/>
        </p:nvSpPr>
        <p:spPr>
          <a:xfrm>
            <a:off x="4788024" y="3875810"/>
            <a:ext cx="4033988" cy="2862322"/>
          </a:xfrm>
          <a:prstGeom prst="rect">
            <a:avLst/>
          </a:prstGeom>
          <a:solidFill>
            <a:srgbClr val="FFFF99"/>
          </a:solidFill>
          <a:ln w="38100">
            <a:solidFill>
              <a:srgbClr val="FFC000"/>
            </a:solidFill>
          </a:ln>
        </p:spPr>
        <p:txBody>
          <a:bodyPr wrap="square" rtlCol="0">
            <a:spAutoFit/>
          </a:bodyPr>
          <a:lstStyle/>
          <a:p>
            <a:pPr algn="ctr">
              <a:lnSpc>
                <a:spcPct val="150000"/>
              </a:lnSpc>
            </a:pPr>
            <a:r>
              <a:rPr lang="fr-FR" sz="2000" b="1" dirty="0" smtClean="0"/>
              <a:t>En 2018, quelles préconisations?</a:t>
            </a:r>
          </a:p>
          <a:p>
            <a:pPr marL="285750" indent="-285750">
              <a:lnSpc>
                <a:spcPct val="150000"/>
              </a:lnSpc>
              <a:buFontTx/>
              <a:buChar char="-"/>
            </a:pPr>
            <a:r>
              <a:rPr lang="fr-FR" sz="2000" dirty="0" smtClean="0"/>
              <a:t>La réaffirmation des élus locaux</a:t>
            </a:r>
          </a:p>
          <a:p>
            <a:pPr marL="285750" indent="-285750">
              <a:lnSpc>
                <a:spcPct val="150000"/>
              </a:lnSpc>
              <a:buFontTx/>
              <a:buChar char="-"/>
            </a:pPr>
            <a:r>
              <a:rPr lang="fr-FR" sz="2000" dirty="0" smtClean="0"/>
              <a:t>La mobilisation et la formation des fonctionnaires</a:t>
            </a:r>
          </a:p>
          <a:p>
            <a:pPr marL="285750" indent="-285750">
              <a:lnSpc>
                <a:spcPct val="150000"/>
              </a:lnSpc>
              <a:buFontTx/>
              <a:buChar char="-"/>
            </a:pPr>
            <a:r>
              <a:rPr lang="fr-FR" sz="2000" dirty="0" smtClean="0"/>
              <a:t>La création d’un consensus social sur la question.</a:t>
            </a:r>
            <a:endParaRPr lang="fr-FR" sz="2000" dirty="0"/>
          </a:p>
        </p:txBody>
      </p:sp>
    </p:spTree>
    <p:extLst>
      <p:ext uri="{BB962C8B-B14F-4D97-AF65-F5344CB8AC3E}">
        <p14:creationId xmlns:p14="http://schemas.microsoft.com/office/powerpoint/2010/main" val="52406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Gouvernance et consultation publique au cœur de l’AU.</a:t>
            </a:r>
            <a:endParaRPr lang="fr-FR" dirty="0"/>
          </a:p>
        </p:txBody>
      </p:sp>
      <p:sp>
        <p:nvSpPr>
          <p:cNvPr id="3" name="ZoneTexte 2"/>
          <p:cNvSpPr txBox="1"/>
          <p:nvPr/>
        </p:nvSpPr>
        <p:spPr>
          <a:xfrm>
            <a:off x="6444208" y="1602971"/>
            <a:ext cx="2295821" cy="646331"/>
          </a:xfrm>
          <a:prstGeom prst="rect">
            <a:avLst/>
          </a:prstGeom>
          <a:noFill/>
        </p:spPr>
        <p:txBody>
          <a:bodyPr wrap="none" rtlCol="0">
            <a:spAutoFit/>
          </a:bodyPr>
          <a:lstStyle/>
          <a:p>
            <a:pPr algn="r"/>
            <a:r>
              <a:rPr lang="fr-FR" dirty="0" smtClean="0">
                <a:solidFill>
                  <a:srgbClr val="0070C0"/>
                </a:solidFill>
              </a:rPr>
              <a:t>Isabelle </a:t>
            </a:r>
            <a:r>
              <a:rPr lang="fr-FR" dirty="0" err="1" smtClean="0">
                <a:solidFill>
                  <a:srgbClr val="0070C0"/>
                </a:solidFill>
              </a:rPr>
              <a:t>Mailhot</a:t>
            </a:r>
            <a:r>
              <a:rPr lang="fr-FR" dirty="0" smtClean="0">
                <a:solidFill>
                  <a:srgbClr val="0070C0"/>
                </a:solidFill>
              </a:rPr>
              <a:t> Leduc</a:t>
            </a:r>
          </a:p>
          <a:p>
            <a:pPr algn="r"/>
            <a:r>
              <a:rPr lang="fr-FR" dirty="0" smtClean="0">
                <a:solidFill>
                  <a:srgbClr val="0070C0"/>
                </a:solidFill>
              </a:rPr>
              <a:t>Concordia </a:t>
            </a:r>
            <a:r>
              <a:rPr lang="fr-FR" dirty="0" err="1" smtClean="0">
                <a:solidFill>
                  <a:srgbClr val="0070C0"/>
                </a:solidFill>
              </a:rPr>
              <a:t>University</a:t>
            </a:r>
            <a:r>
              <a:rPr lang="fr-FR" dirty="0" smtClean="0">
                <a:solidFill>
                  <a:srgbClr val="0070C0"/>
                </a:solidFill>
              </a:rPr>
              <a:t> </a:t>
            </a:r>
            <a:endParaRPr lang="fr-FR" dirty="0">
              <a:solidFill>
                <a:srgbClr val="0070C0"/>
              </a:solidFill>
            </a:endParaRPr>
          </a:p>
        </p:txBody>
      </p:sp>
      <p:sp>
        <p:nvSpPr>
          <p:cNvPr id="4" name="ZoneTexte 3"/>
          <p:cNvSpPr txBox="1"/>
          <p:nvPr/>
        </p:nvSpPr>
        <p:spPr>
          <a:xfrm>
            <a:off x="438516" y="2277661"/>
            <a:ext cx="7997530" cy="830997"/>
          </a:xfrm>
          <a:prstGeom prst="rect">
            <a:avLst/>
          </a:prstGeom>
          <a:noFill/>
        </p:spPr>
        <p:txBody>
          <a:bodyPr wrap="square" rtlCol="0">
            <a:spAutoFit/>
          </a:bodyPr>
          <a:lstStyle/>
          <a:p>
            <a:r>
              <a:rPr lang="fr-FR" sz="2400" dirty="0" smtClean="0"/>
              <a:t>Des dimensions symboliques et politiques fortes de l’AU en lien avec les nouvelles politiques urbaines</a:t>
            </a:r>
          </a:p>
        </p:txBody>
      </p:sp>
      <p:sp>
        <p:nvSpPr>
          <p:cNvPr id="5" name="Ellipse 4"/>
          <p:cNvSpPr/>
          <p:nvPr/>
        </p:nvSpPr>
        <p:spPr>
          <a:xfrm>
            <a:off x="2987824" y="3108658"/>
            <a:ext cx="3456384" cy="1328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cs typeface="Arial" panose="020B0604020202020204" pitchFamily="34" charset="0"/>
              </a:rPr>
              <a:t>Nouvelles politiques urbaines (Canada)</a:t>
            </a:r>
            <a:endParaRPr lang="fr-FR" sz="2000" b="1" dirty="0">
              <a:cs typeface="Arial" panose="020B0604020202020204" pitchFamily="34" charset="0"/>
            </a:endParaRPr>
          </a:p>
        </p:txBody>
      </p:sp>
      <p:cxnSp>
        <p:nvCxnSpPr>
          <p:cNvPr id="7" name="Connecteur droit avec flèche 6"/>
          <p:cNvCxnSpPr/>
          <p:nvPr/>
        </p:nvCxnSpPr>
        <p:spPr>
          <a:xfrm flipH="1">
            <a:off x="3311646" y="4273192"/>
            <a:ext cx="576064" cy="2880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endCxn id="14" idx="0"/>
          </p:cNvCxnSpPr>
          <p:nvPr/>
        </p:nvCxnSpPr>
        <p:spPr>
          <a:xfrm>
            <a:off x="4716016" y="4425592"/>
            <a:ext cx="15506" cy="872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5791896" y="4277780"/>
            <a:ext cx="436288" cy="3186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971600" y="4561225"/>
            <a:ext cx="2628078" cy="707886"/>
          </a:xfrm>
          <a:prstGeom prst="rect">
            <a:avLst/>
          </a:prstGeom>
          <a:noFill/>
        </p:spPr>
        <p:txBody>
          <a:bodyPr wrap="square" rtlCol="0">
            <a:spAutoFit/>
          </a:bodyPr>
          <a:lstStyle/>
          <a:p>
            <a:r>
              <a:rPr lang="fr-FR" sz="2000" b="1" dirty="0" smtClean="0"/>
              <a:t>Nouvel urbanisme</a:t>
            </a:r>
          </a:p>
          <a:p>
            <a:r>
              <a:rPr lang="fr-FR" sz="2000" b="1" dirty="0" smtClean="0"/>
              <a:t>Urbanisme écologique</a:t>
            </a:r>
            <a:endParaRPr lang="fr-FR" sz="2000" b="1" dirty="0"/>
          </a:p>
        </p:txBody>
      </p:sp>
      <p:sp>
        <p:nvSpPr>
          <p:cNvPr id="14" name="ZoneTexte 13"/>
          <p:cNvSpPr txBox="1"/>
          <p:nvPr/>
        </p:nvSpPr>
        <p:spPr>
          <a:xfrm>
            <a:off x="3417483" y="5298565"/>
            <a:ext cx="2628078" cy="1015663"/>
          </a:xfrm>
          <a:prstGeom prst="rect">
            <a:avLst/>
          </a:prstGeom>
          <a:noFill/>
        </p:spPr>
        <p:txBody>
          <a:bodyPr wrap="square" rtlCol="0">
            <a:spAutoFit/>
          </a:bodyPr>
          <a:lstStyle/>
          <a:p>
            <a:pPr algn="ctr"/>
            <a:r>
              <a:rPr lang="fr-FR" sz="2000" b="1" dirty="0" smtClean="0"/>
              <a:t>Justice spatiale, environnementale, alimentaire</a:t>
            </a:r>
            <a:endParaRPr lang="fr-FR" sz="2000" b="1" dirty="0"/>
          </a:p>
        </p:txBody>
      </p:sp>
      <p:sp>
        <p:nvSpPr>
          <p:cNvPr id="16" name="ZoneTexte 15"/>
          <p:cNvSpPr txBox="1"/>
          <p:nvPr/>
        </p:nvSpPr>
        <p:spPr>
          <a:xfrm>
            <a:off x="6045561" y="4579479"/>
            <a:ext cx="2628078" cy="1015663"/>
          </a:xfrm>
          <a:prstGeom prst="rect">
            <a:avLst/>
          </a:prstGeom>
          <a:noFill/>
        </p:spPr>
        <p:txBody>
          <a:bodyPr wrap="square" rtlCol="0">
            <a:spAutoFit/>
          </a:bodyPr>
          <a:lstStyle/>
          <a:p>
            <a:pPr algn="ctr"/>
            <a:r>
              <a:rPr lang="fr-FR" sz="2000" b="1" dirty="0" smtClean="0"/>
              <a:t>Planification collaborative et démocratisée</a:t>
            </a:r>
            <a:endParaRPr lang="fr-FR" sz="2000" b="1" dirty="0"/>
          </a:p>
        </p:txBody>
      </p:sp>
    </p:spTree>
    <p:extLst>
      <p:ext uri="{BB962C8B-B14F-4D97-AF65-F5344CB8AC3E}">
        <p14:creationId xmlns:p14="http://schemas.microsoft.com/office/powerpoint/2010/main" val="1186856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Justice social et alimentaire. Quelle place dans l’AU?</a:t>
            </a:r>
            <a:endParaRPr lang="fr-FR" dirty="0"/>
          </a:p>
        </p:txBody>
      </p:sp>
      <p:sp>
        <p:nvSpPr>
          <p:cNvPr id="3" name="ZoneTexte 2"/>
          <p:cNvSpPr txBox="1"/>
          <p:nvPr/>
        </p:nvSpPr>
        <p:spPr>
          <a:xfrm>
            <a:off x="5724128" y="1602970"/>
            <a:ext cx="3240360" cy="646331"/>
          </a:xfrm>
          <a:prstGeom prst="rect">
            <a:avLst/>
          </a:prstGeom>
          <a:noFill/>
        </p:spPr>
        <p:txBody>
          <a:bodyPr wrap="square" rtlCol="0">
            <a:spAutoFit/>
          </a:bodyPr>
          <a:lstStyle/>
          <a:p>
            <a:pPr algn="r"/>
            <a:r>
              <a:rPr lang="fr-FR" dirty="0" smtClean="0">
                <a:solidFill>
                  <a:srgbClr val="0070C0"/>
                </a:solidFill>
              </a:rPr>
              <a:t>Kristin REYNOLDS</a:t>
            </a:r>
          </a:p>
          <a:p>
            <a:pPr algn="r"/>
            <a:r>
              <a:rPr lang="fr-FR" dirty="0" smtClean="0">
                <a:solidFill>
                  <a:srgbClr val="0070C0"/>
                </a:solidFill>
              </a:rPr>
              <a:t>N.Y Chercheuse indépendante.</a:t>
            </a:r>
            <a:endParaRPr lang="fr-FR" dirty="0">
              <a:solidFill>
                <a:srgbClr val="0070C0"/>
              </a:solidFill>
            </a:endParaRPr>
          </a:p>
        </p:txBody>
      </p:sp>
      <p:sp>
        <p:nvSpPr>
          <p:cNvPr id="4" name="ZoneTexte 3"/>
          <p:cNvSpPr txBox="1"/>
          <p:nvPr/>
        </p:nvSpPr>
        <p:spPr>
          <a:xfrm>
            <a:off x="395536" y="2453183"/>
            <a:ext cx="8352927" cy="1323439"/>
          </a:xfrm>
          <a:prstGeom prst="rect">
            <a:avLst/>
          </a:prstGeom>
          <a:noFill/>
          <a:ln w="28575">
            <a:solidFill>
              <a:srgbClr val="FF0000"/>
            </a:solidFill>
          </a:ln>
        </p:spPr>
        <p:txBody>
          <a:bodyPr wrap="square" rtlCol="0">
            <a:spAutoFit/>
          </a:bodyPr>
          <a:lstStyle/>
          <a:p>
            <a:r>
              <a:rPr lang="fr-FR" sz="2000" dirty="0" smtClean="0"/>
              <a:t>« </a:t>
            </a:r>
            <a:r>
              <a:rPr lang="fr-FR" sz="2000" b="1" dirty="0" smtClean="0"/>
              <a:t>La sécurité alimentaire </a:t>
            </a:r>
            <a:r>
              <a:rPr lang="fr-FR" sz="2000" dirty="0" smtClean="0"/>
              <a:t>(FAO, 2016) existe quand TOUS les êtres humains ont, TOUJOURS, un accès physique et économique à une nourriture suffisante, saine, nutritive, pour répondre à leurs besoins énergétiques et leurs préférences alimentaires pour une vie saine et active ».</a:t>
            </a:r>
            <a:endParaRPr lang="fr-FR" sz="2000" dirty="0"/>
          </a:p>
        </p:txBody>
      </p:sp>
      <p:sp>
        <p:nvSpPr>
          <p:cNvPr id="5" name="ZoneTexte 4"/>
          <p:cNvSpPr txBox="1"/>
          <p:nvPr/>
        </p:nvSpPr>
        <p:spPr>
          <a:xfrm>
            <a:off x="722176" y="3933056"/>
            <a:ext cx="7776864" cy="2862322"/>
          </a:xfrm>
          <a:prstGeom prst="rect">
            <a:avLst/>
          </a:prstGeom>
          <a:noFill/>
        </p:spPr>
        <p:txBody>
          <a:bodyPr wrap="square" rtlCol="0">
            <a:spAutoFit/>
          </a:bodyPr>
          <a:lstStyle/>
          <a:p>
            <a:r>
              <a:rPr lang="fr-FR" sz="2000" dirty="0" smtClean="0"/>
              <a:t>2016, 815 M° de sous alimentés chroniques, non pour des raisons de production mais de </a:t>
            </a:r>
            <a:r>
              <a:rPr lang="fr-FR" sz="2000" u="sng" dirty="0" smtClean="0"/>
              <a:t>répartition</a:t>
            </a:r>
          </a:p>
          <a:p>
            <a:endParaRPr lang="fr-FR" sz="2000" u="sng" dirty="0"/>
          </a:p>
          <a:p>
            <a:r>
              <a:rPr lang="fr-FR" sz="2000" b="1" dirty="0" smtClean="0"/>
              <a:t>Ainsi, parler de « Justice alimentaire » c’est avoir:</a:t>
            </a:r>
          </a:p>
          <a:p>
            <a:pPr marL="285750" indent="-285750">
              <a:buFontTx/>
              <a:buChar char="-"/>
            </a:pPr>
            <a:r>
              <a:rPr lang="fr-FR" sz="2000" dirty="0" smtClean="0"/>
              <a:t>Une posture militante et un cadre d’analyse</a:t>
            </a:r>
          </a:p>
          <a:p>
            <a:pPr marL="285750" indent="-285750">
              <a:buFontTx/>
              <a:buChar char="-"/>
            </a:pPr>
            <a:r>
              <a:rPr lang="fr-FR" sz="2000" dirty="0" smtClean="0"/>
              <a:t>Une attention pour les systèmes sociaux et politiques qui créent les inégalités</a:t>
            </a:r>
          </a:p>
          <a:p>
            <a:pPr marL="285750" indent="-285750">
              <a:buFontTx/>
              <a:buChar char="-"/>
            </a:pPr>
            <a:r>
              <a:rPr lang="fr-FR" sz="2000" dirty="0" smtClean="0"/>
              <a:t>Un lien avec la justice environnementale</a:t>
            </a:r>
          </a:p>
          <a:p>
            <a:pPr marL="285750" indent="-285750">
              <a:buFontTx/>
              <a:buChar char="-"/>
            </a:pPr>
            <a:r>
              <a:rPr lang="fr-FR" sz="2000" dirty="0" smtClean="0"/>
              <a:t>Conscience que cette notion est en débat, en évolution.</a:t>
            </a:r>
            <a:endParaRPr lang="fr-FR" sz="2000" dirty="0"/>
          </a:p>
        </p:txBody>
      </p:sp>
    </p:spTree>
    <p:extLst>
      <p:ext uri="{BB962C8B-B14F-4D97-AF65-F5344CB8AC3E}">
        <p14:creationId xmlns:p14="http://schemas.microsoft.com/office/powerpoint/2010/main" val="36102308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sz="2400" b="1" dirty="0" smtClean="0"/>
              <a:t>Et si l’agriculture urbaine s’opposait à la justice alimentaire?! Questionnement de nombreux auteurs…</a:t>
            </a:r>
            <a:r>
              <a:rPr lang="fr-FR" sz="2400" dirty="0"/>
              <a:t/>
            </a:r>
            <a:br>
              <a:rPr lang="fr-FR" sz="2400" dirty="0"/>
            </a:br>
            <a:endParaRPr lang="fr-FR" sz="2400" dirty="0"/>
          </a:p>
        </p:txBody>
      </p:sp>
      <p:sp>
        <p:nvSpPr>
          <p:cNvPr id="3" name="ZoneTexte 2"/>
          <p:cNvSpPr txBox="1"/>
          <p:nvPr/>
        </p:nvSpPr>
        <p:spPr>
          <a:xfrm>
            <a:off x="539552" y="1412776"/>
            <a:ext cx="7416824" cy="4339650"/>
          </a:xfrm>
          <a:prstGeom prst="rect">
            <a:avLst/>
          </a:prstGeom>
          <a:noFill/>
        </p:spPr>
        <p:txBody>
          <a:bodyPr wrap="square" rtlCol="0">
            <a:spAutoFit/>
          </a:bodyPr>
          <a:lstStyle/>
          <a:p>
            <a:pPr marL="285750" indent="-285750">
              <a:buFont typeface="Arial" panose="020B0604020202020204" pitchFamily="34" charset="0"/>
              <a:buChar char="•"/>
            </a:pPr>
            <a:r>
              <a:rPr lang="fr-FR" dirty="0" smtClean="0"/>
              <a:t>Création de nouvelles frontières?</a:t>
            </a:r>
          </a:p>
          <a:p>
            <a:pPr marL="285750" indent="-285750">
              <a:buFont typeface="Arial" panose="020B0604020202020204" pitchFamily="34" charset="0"/>
              <a:buChar char="•"/>
            </a:pPr>
            <a:r>
              <a:rPr lang="fr-FR" dirty="0" err="1" smtClean="0"/>
              <a:t>Néolibéralisation</a:t>
            </a:r>
            <a:r>
              <a:rPr lang="fr-FR" dirty="0" smtClean="0"/>
              <a:t> de ce secteur?</a:t>
            </a:r>
          </a:p>
          <a:p>
            <a:pPr marL="285750" indent="-285750">
              <a:buFont typeface="Arial" panose="020B0604020202020204" pitchFamily="34" charset="0"/>
              <a:buChar char="•"/>
            </a:pPr>
            <a:r>
              <a:rPr lang="fr-FR" dirty="0" smtClean="0"/>
              <a:t>Sols pollués dans les quartiers défavorisés?</a:t>
            </a:r>
          </a:p>
          <a:p>
            <a:pPr marL="285750" indent="-285750">
              <a:buFont typeface="Arial" panose="020B0604020202020204" pitchFamily="34" charset="0"/>
              <a:buChar char="•"/>
            </a:pPr>
            <a:r>
              <a:rPr lang="fr-FR" dirty="0" smtClean="0"/>
              <a:t>Une pratique privilégiées pour les plus aisés?</a:t>
            </a:r>
          </a:p>
          <a:p>
            <a:pPr marL="285750" indent="-285750">
              <a:buFont typeface="Arial" panose="020B0604020202020204" pitchFamily="34" charset="0"/>
              <a:buChar char="•"/>
            </a:pPr>
            <a:r>
              <a:rPr lang="fr-FR" dirty="0" smtClean="0"/>
              <a:t>Quelle reconnaissance de l’expertise des anciens?</a:t>
            </a:r>
          </a:p>
          <a:p>
            <a:pPr marL="285750" indent="-285750">
              <a:buFont typeface="Arial" panose="020B0604020202020204" pitchFamily="34" charset="0"/>
              <a:buChar char="•"/>
            </a:pPr>
            <a:endParaRPr lang="fr-FR" dirty="0"/>
          </a:p>
          <a:p>
            <a:pPr marL="285750" indent="-285750">
              <a:buFont typeface="Wingdings"/>
              <a:buChar char="&amp;"/>
            </a:pPr>
            <a:r>
              <a:rPr lang="fr-FR" u="sng" dirty="0" smtClean="0">
                <a:sym typeface="Wingdings"/>
              </a:rPr>
              <a:t>Au-delà du choux </a:t>
            </a:r>
            <a:r>
              <a:rPr lang="fr-FR" u="sng" dirty="0" err="1" smtClean="0">
                <a:sym typeface="Wingdings"/>
              </a:rPr>
              <a:t>kale</a:t>
            </a:r>
            <a:r>
              <a:rPr lang="fr-FR" u="sng" dirty="0" smtClean="0">
                <a:sym typeface="Wingdings"/>
              </a:rPr>
              <a:t>, Justice sociale et alimentaire</a:t>
            </a:r>
            <a:r>
              <a:rPr lang="fr-FR" dirty="0" smtClean="0">
                <a:sym typeface="Wingdings"/>
              </a:rPr>
              <a:t>. K. Reynolds &amp; K. Cohen, 2016.  </a:t>
            </a:r>
            <a:r>
              <a:rPr lang="fr-FR" i="1" dirty="0" smtClean="0">
                <a:sym typeface="Wingdings"/>
              </a:rPr>
              <a:t>(</a:t>
            </a:r>
            <a:r>
              <a:rPr lang="fr-FR" i="1" u="sng" dirty="0" smtClean="0">
                <a:sym typeface="Wingdings"/>
              </a:rPr>
              <a:t>Beyond the </a:t>
            </a:r>
            <a:r>
              <a:rPr lang="fr-FR" i="1" u="sng" dirty="0" err="1" smtClean="0">
                <a:sym typeface="Wingdings"/>
              </a:rPr>
              <a:t>kale</a:t>
            </a:r>
            <a:r>
              <a:rPr lang="fr-FR" i="1" dirty="0" smtClean="0">
                <a:sym typeface="Wingdings"/>
              </a:rPr>
              <a:t>)</a:t>
            </a:r>
            <a:endParaRPr lang="fr-FR" i="1" dirty="0">
              <a:sym typeface="Wingdings"/>
            </a:endParaRPr>
          </a:p>
          <a:p>
            <a:endParaRPr lang="fr-FR" dirty="0" smtClean="0"/>
          </a:p>
          <a:p>
            <a:pPr marL="285750" indent="-285750">
              <a:buFont typeface="Symbol"/>
              <a:buChar char="Þ"/>
            </a:pPr>
            <a:r>
              <a:rPr lang="fr-FR" sz="2400" b="1" dirty="0" smtClean="0"/>
              <a:t>  l’AU comme moyen de lutte contre l’oppression…</a:t>
            </a:r>
          </a:p>
          <a:p>
            <a:pPr marL="285750" indent="-285750">
              <a:buFontTx/>
              <a:buChar char="-"/>
            </a:pPr>
            <a:r>
              <a:rPr lang="fr-FR" dirty="0" smtClean="0"/>
              <a:t>Culturelle</a:t>
            </a:r>
          </a:p>
          <a:p>
            <a:pPr marL="285750" indent="-285750">
              <a:buFontTx/>
              <a:buChar char="-"/>
            </a:pPr>
            <a:r>
              <a:rPr lang="fr-FR" dirty="0" smtClean="0"/>
              <a:t>Agricole</a:t>
            </a:r>
          </a:p>
          <a:p>
            <a:pPr marL="285750" indent="-285750">
              <a:buFontTx/>
              <a:buChar char="-"/>
            </a:pPr>
            <a:r>
              <a:rPr lang="fr-FR" dirty="0" smtClean="0"/>
              <a:t>Écologique</a:t>
            </a:r>
          </a:p>
          <a:p>
            <a:pPr marL="285750" indent="-285750">
              <a:buFontTx/>
              <a:buChar char="-"/>
            </a:pPr>
            <a:r>
              <a:rPr lang="fr-FR" dirty="0" smtClean="0"/>
              <a:t>Sociale</a:t>
            </a:r>
          </a:p>
          <a:p>
            <a:pPr marL="285750" indent="-285750">
              <a:buFontTx/>
              <a:buChar char="-"/>
            </a:pPr>
            <a:r>
              <a:rPr lang="fr-FR" dirty="0" smtClean="0"/>
              <a:t>environnementale</a:t>
            </a:r>
            <a:endParaRPr lang="fr-FR" dirty="0"/>
          </a:p>
        </p:txBody>
      </p:sp>
      <p:sp>
        <p:nvSpPr>
          <p:cNvPr id="4" name="ZoneTexte 3"/>
          <p:cNvSpPr txBox="1"/>
          <p:nvPr/>
        </p:nvSpPr>
        <p:spPr>
          <a:xfrm>
            <a:off x="6588224" y="908720"/>
            <a:ext cx="2132379" cy="1711366"/>
          </a:xfrm>
          <a:prstGeom prst="rect">
            <a:avLst/>
          </a:prstGeom>
          <a:solidFill>
            <a:schemeClr val="accent5">
              <a:lumMod val="20000"/>
              <a:lumOff val="80000"/>
            </a:schemeClr>
          </a:solidFill>
          <a:ln>
            <a:solidFill>
              <a:srgbClr val="00B0F0"/>
            </a:solidFill>
          </a:ln>
        </p:spPr>
        <p:txBody>
          <a:bodyPr wrap="none" rtlCol="0">
            <a:spAutoFit/>
          </a:bodyPr>
          <a:lstStyle/>
          <a:p>
            <a:pPr>
              <a:lnSpc>
                <a:spcPct val="150000"/>
              </a:lnSpc>
            </a:pPr>
            <a:r>
              <a:rPr lang="fr-FR" dirty="0" err="1" smtClean="0"/>
              <a:t>Eisenberg</a:t>
            </a:r>
            <a:r>
              <a:rPr lang="fr-FR" dirty="0" smtClean="0"/>
              <a:t>, 2012</a:t>
            </a:r>
          </a:p>
          <a:p>
            <a:pPr>
              <a:lnSpc>
                <a:spcPct val="150000"/>
              </a:lnSpc>
            </a:pPr>
            <a:r>
              <a:rPr lang="fr-FR" dirty="0" err="1" smtClean="0"/>
              <a:t>Weissman</a:t>
            </a:r>
            <a:r>
              <a:rPr lang="fr-FR" dirty="0" smtClean="0"/>
              <a:t>, 2015</a:t>
            </a:r>
          </a:p>
          <a:p>
            <a:pPr>
              <a:lnSpc>
                <a:spcPct val="150000"/>
              </a:lnSpc>
            </a:pPr>
            <a:r>
              <a:rPr lang="fr-FR" dirty="0" smtClean="0"/>
              <a:t>Mc </a:t>
            </a:r>
            <a:r>
              <a:rPr lang="fr-FR" dirty="0" err="1" smtClean="0"/>
              <a:t>Clintock</a:t>
            </a:r>
            <a:r>
              <a:rPr lang="fr-FR" dirty="0" smtClean="0"/>
              <a:t>, 2015</a:t>
            </a:r>
          </a:p>
          <a:p>
            <a:pPr>
              <a:lnSpc>
                <a:spcPct val="150000"/>
              </a:lnSpc>
            </a:pPr>
            <a:r>
              <a:rPr lang="fr-FR" dirty="0" err="1" smtClean="0"/>
              <a:t>Egendorf</a:t>
            </a:r>
            <a:r>
              <a:rPr lang="fr-FR" dirty="0" smtClean="0"/>
              <a:t> et al., 2018</a:t>
            </a:r>
            <a:endParaRPr lang="fr-FR" dirty="0"/>
          </a:p>
        </p:txBody>
      </p:sp>
      <p:sp>
        <p:nvSpPr>
          <p:cNvPr id="5" name="ZoneTexte 4"/>
          <p:cNvSpPr txBox="1"/>
          <p:nvPr/>
        </p:nvSpPr>
        <p:spPr>
          <a:xfrm>
            <a:off x="3542518" y="4489783"/>
            <a:ext cx="5184576" cy="2031325"/>
          </a:xfrm>
          <a:prstGeom prst="rect">
            <a:avLst/>
          </a:prstGeom>
          <a:solidFill>
            <a:srgbClr val="FFFF99"/>
          </a:solidFill>
          <a:ln w="38100">
            <a:solidFill>
              <a:srgbClr val="FFC000"/>
            </a:solidFill>
          </a:ln>
        </p:spPr>
        <p:txBody>
          <a:bodyPr wrap="square" rtlCol="0">
            <a:spAutoFit/>
          </a:bodyPr>
          <a:lstStyle/>
          <a:p>
            <a:r>
              <a:rPr lang="fr-FR" b="1" dirty="0" smtClean="0"/>
              <a:t>Quelques recommandations</a:t>
            </a:r>
            <a:r>
              <a:rPr lang="fr-FR" dirty="0" smtClean="0"/>
              <a:t>…</a:t>
            </a:r>
          </a:p>
          <a:p>
            <a:pPr marL="285750" indent="-285750">
              <a:buFont typeface="Arial" panose="020B0604020202020204" pitchFamily="34" charset="0"/>
              <a:buChar char="•"/>
            </a:pPr>
            <a:r>
              <a:rPr lang="fr-FR" dirty="0" smtClean="0"/>
              <a:t>La reconnaissance des atouts humains existants dans les communautés vulnérables</a:t>
            </a:r>
          </a:p>
          <a:p>
            <a:pPr marL="285750" indent="-285750">
              <a:buFont typeface="Arial" panose="020B0604020202020204" pitchFamily="34" charset="0"/>
              <a:buChar char="•"/>
            </a:pPr>
            <a:r>
              <a:rPr lang="fr-FR" dirty="0" smtClean="0"/>
              <a:t>La déconstruction de l’oppression pour plus de justice sociale</a:t>
            </a:r>
          </a:p>
          <a:p>
            <a:pPr marL="285750" indent="-285750">
              <a:buFont typeface="Arial" panose="020B0604020202020204" pitchFamily="34" charset="0"/>
              <a:buChar char="•"/>
            </a:pPr>
            <a:r>
              <a:rPr lang="fr-FR" dirty="0" smtClean="0"/>
              <a:t>Avoir un regard critique mais optimiste</a:t>
            </a:r>
          </a:p>
          <a:p>
            <a:pPr marL="285750" indent="-285750">
              <a:buFont typeface="Arial" panose="020B0604020202020204" pitchFamily="34" charset="0"/>
              <a:buChar char="•"/>
            </a:pPr>
            <a:r>
              <a:rPr lang="fr-FR" dirty="0" smtClean="0"/>
              <a:t>S’orienter vers les jeunes générations, éduquer à… </a:t>
            </a:r>
            <a:endParaRPr lang="fr-FR" dirty="0"/>
          </a:p>
        </p:txBody>
      </p:sp>
    </p:spTree>
    <p:extLst>
      <p:ext uri="{BB962C8B-B14F-4D97-AF65-F5344CB8AC3E}">
        <p14:creationId xmlns:p14="http://schemas.microsoft.com/office/powerpoint/2010/main" val="1219001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0"/>
            <a:ext cx="8229600" cy="836712"/>
          </a:xfrm>
        </p:spPr>
        <p:txBody>
          <a:bodyPr/>
          <a:lstStyle/>
          <a:p>
            <a:r>
              <a:rPr lang="fr-FR" dirty="0" smtClean="0"/>
              <a:t>Quels enjeux à venir?</a:t>
            </a:r>
            <a:endParaRPr lang="fr-FR" dirty="0"/>
          </a:p>
        </p:txBody>
      </p:sp>
      <p:sp>
        <p:nvSpPr>
          <p:cNvPr id="3" name="ZoneTexte 2"/>
          <p:cNvSpPr txBox="1"/>
          <p:nvPr/>
        </p:nvSpPr>
        <p:spPr>
          <a:xfrm>
            <a:off x="389902" y="836712"/>
            <a:ext cx="8064896" cy="5940088"/>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t>Rendre les projets viables en AU  (AFAUP?), </a:t>
            </a:r>
          </a:p>
          <a:p>
            <a:pPr marL="285750" indent="-285750">
              <a:buFont typeface="Arial" panose="020B0604020202020204" pitchFamily="34" charset="0"/>
              <a:buChar char="•"/>
            </a:pPr>
            <a:r>
              <a:rPr lang="fr-FR" sz="2000" dirty="0" smtClean="0"/>
              <a:t>pour une AU commerciale</a:t>
            </a:r>
          </a:p>
          <a:p>
            <a:pPr marL="285750" indent="-285750">
              <a:buFont typeface="Arial" panose="020B0604020202020204" pitchFamily="34" charset="0"/>
              <a:buChar char="•"/>
            </a:pPr>
            <a:r>
              <a:rPr lang="fr-FR" sz="2000" dirty="0" smtClean="0"/>
              <a:t>Pérenniser les dynamiques citoyennes</a:t>
            </a:r>
          </a:p>
          <a:p>
            <a:pPr marL="285750" indent="-285750">
              <a:buFont typeface="Arial" panose="020B0604020202020204" pitchFamily="34" charset="0"/>
              <a:buChar char="•"/>
            </a:pPr>
            <a:r>
              <a:rPr lang="fr-FR" sz="2000" dirty="0" smtClean="0"/>
              <a:t>Renforcer les logiques écologiques</a:t>
            </a:r>
          </a:p>
          <a:p>
            <a:pPr marL="285750" indent="-285750">
              <a:buFont typeface="Arial" panose="020B0604020202020204" pitchFamily="34" charset="0"/>
              <a:buChar char="•"/>
            </a:pPr>
            <a:r>
              <a:rPr lang="fr-FR" sz="2000" dirty="0" smtClean="0"/>
              <a:t>Créer des emplois</a:t>
            </a:r>
            <a:endParaRPr lang="fr-FR" sz="2000" dirty="0"/>
          </a:p>
          <a:p>
            <a:pPr marL="285750" indent="-285750">
              <a:buFont typeface="Arial" panose="020B0604020202020204" pitchFamily="34" charset="0"/>
              <a:buChar char="•"/>
            </a:pPr>
            <a:r>
              <a:rPr lang="fr-FR" sz="2000" dirty="0" smtClean="0"/>
              <a:t>Créer des projets hybrides (social / économique / éducation / services, etc.)</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Créer des ceintures alimentaires urbaines, pour une plus grande autonomie urbaine en interaction avec les espaces agricoles locaux</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Faire davantage de lien ville / campagne (tuer les préjugés, développer l’entraide et les échanges de savoirs et </a:t>
            </a:r>
            <a:r>
              <a:rPr lang="fr-FR" sz="2000" dirty="0" err="1" smtClean="0"/>
              <a:t>savoirs-faire</a:t>
            </a:r>
            <a:r>
              <a:rPr lang="fr-FR" sz="2000" dirty="0" smtClean="0"/>
              <a:t>)</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Trouver un équilibre </a:t>
            </a:r>
            <a:r>
              <a:rPr lang="fr-FR" sz="2000" dirty="0" err="1" smtClean="0"/>
              <a:t>hightech</a:t>
            </a:r>
            <a:r>
              <a:rPr lang="fr-FR" sz="2000" dirty="0" smtClean="0"/>
              <a:t>/</a:t>
            </a:r>
            <a:r>
              <a:rPr lang="fr-FR" sz="2000" dirty="0" err="1" smtClean="0"/>
              <a:t>lowtech</a:t>
            </a:r>
            <a:r>
              <a:rPr lang="fr-FR" sz="2000" dirty="0" smtClean="0"/>
              <a:t> pour la rentabilité, l’écologie</a:t>
            </a:r>
          </a:p>
          <a:p>
            <a:endParaRPr lang="fr-FR" sz="2000" dirty="0" smtClean="0"/>
          </a:p>
          <a:p>
            <a:pPr marL="342900" indent="-342900" algn="ctr">
              <a:buFont typeface="Arial" panose="020B0604020202020204" pitchFamily="34" charset="0"/>
              <a:buChar char="•"/>
            </a:pPr>
            <a:r>
              <a:rPr lang="fr-FR" sz="2000" b="1" dirty="0" smtClean="0"/>
              <a:t>Changer de planification urbaine …vers un urbanisme alimentaire?</a:t>
            </a:r>
          </a:p>
          <a:p>
            <a:pPr marL="342900" indent="-342900" algn="ctr">
              <a:buFont typeface="Arial" panose="020B0604020202020204" pitchFamily="34" charset="0"/>
              <a:buChar char="•"/>
            </a:pPr>
            <a:r>
              <a:rPr lang="fr-FR" sz="2000" b="1" dirty="0" smtClean="0"/>
              <a:t>Quelle gouvernance alimentaire à construire? </a:t>
            </a:r>
          </a:p>
          <a:p>
            <a:pPr marL="342900" indent="-342900" algn="ctr">
              <a:buFont typeface="Arial" panose="020B0604020202020204" pitchFamily="34" charset="0"/>
              <a:buChar char="•"/>
            </a:pPr>
            <a:r>
              <a:rPr lang="fr-FR" sz="2000" b="1" dirty="0" smtClean="0">
                <a:solidFill>
                  <a:srgbClr val="FF0000"/>
                </a:solidFill>
              </a:rPr>
              <a:t>L’AU comme service écosystémique?</a:t>
            </a:r>
            <a:endParaRPr lang="fr-FR" sz="2000" b="1" dirty="0">
              <a:solidFill>
                <a:srgbClr val="FF00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980547"/>
            <a:ext cx="2302310"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909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720080"/>
          </a:xfrm>
        </p:spPr>
        <p:txBody>
          <a:bodyPr>
            <a:normAutofit fontScale="90000"/>
          </a:bodyPr>
          <a:lstStyle/>
          <a:p>
            <a:r>
              <a:rPr lang="fr-FR" dirty="0" smtClean="0"/>
              <a:t>Références, contacts, sources:</a:t>
            </a:r>
            <a:endParaRPr lang="fr-FR" dirty="0"/>
          </a:p>
        </p:txBody>
      </p:sp>
      <p:sp>
        <p:nvSpPr>
          <p:cNvPr id="3" name="Rectangle 2"/>
          <p:cNvSpPr/>
          <p:nvPr/>
        </p:nvSpPr>
        <p:spPr>
          <a:xfrm>
            <a:off x="251520" y="836712"/>
            <a:ext cx="8496944" cy="5355312"/>
          </a:xfrm>
          <a:prstGeom prst="rect">
            <a:avLst/>
          </a:prstGeom>
        </p:spPr>
        <p:txBody>
          <a:bodyPr wrap="square">
            <a:spAutoFit/>
          </a:bodyPr>
          <a:lstStyle/>
          <a:p>
            <a:r>
              <a:rPr lang="fr-FR" b="1" dirty="0" smtClean="0"/>
              <a:t>Éric Duchemin</a:t>
            </a:r>
            <a:r>
              <a:rPr lang="fr-FR" dirty="0" smtClean="0"/>
              <a:t>, Directeur, Laboratoire sur l’agriculture urbaine, : </a:t>
            </a:r>
            <a:r>
              <a:rPr lang="fr-FR" dirty="0" smtClean="0">
                <a:hlinkClick r:id="rId2"/>
              </a:rPr>
              <a:t>duchemin.eric@uqam.ca</a:t>
            </a:r>
          </a:p>
          <a:p>
            <a:r>
              <a:rPr lang="fr-FR" dirty="0" smtClean="0">
                <a:hlinkClick r:id="rId2"/>
              </a:rPr>
              <a:t/>
            </a:r>
            <a:br>
              <a:rPr lang="fr-FR" dirty="0" smtClean="0">
                <a:hlinkClick r:id="rId2"/>
              </a:rPr>
            </a:br>
            <a:r>
              <a:rPr lang="fr-FR" b="1" dirty="0" smtClean="0"/>
              <a:t>Jean-Philippe Vermette</a:t>
            </a:r>
            <a:r>
              <a:rPr lang="fr-FR" dirty="0" smtClean="0"/>
              <a:t>, Associé principal, Laboratoire sur l’agriculture urbaine,   : </a:t>
            </a:r>
            <a:r>
              <a:rPr lang="fr-FR" dirty="0" smtClean="0">
                <a:hlinkClick r:id="rId3"/>
              </a:rPr>
              <a:t>vermette.jean-philippe@uqam.ca </a:t>
            </a:r>
            <a:endParaRPr lang="fr-FR" dirty="0" smtClean="0"/>
          </a:p>
          <a:p>
            <a:endParaRPr lang="fr-FR" dirty="0"/>
          </a:p>
          <a:p>
            <a:r>
              <a:rPr lang="fr-FR" dirty="0" smtClean="0">
                <a:hlinkClick r:id="rId4"/>
              </a:rPr>
              <a:t>http://ecoleagricultureurbaine.org/les-ecoles-sur-lagriculture-urbaine-une-aventure-debutee-en-2009/</a:t>
            </a:r>
            <a:endParaRPr lang="fr-FR" dirty="0" smtClean="0"/>
          </a:p>
          <a:p>
            <a:endParaRPr lang="fr-FR" dirty="0"/>
          </a:p>
          <a:p>
            <a:r>
              <a:rPr lang="fr-FR" dirty="0" smtClean="0">
                <a:hlinkClick r:id="rId5"/>
              </a:rPr>
              <a:t>info@sentierurbain.org</a:t>
            </a:r>
            <a:r>
              <a:rPr lang="fr-FR" dirty="0" smtClean="0"/>
              <a:t> ( Jardins Gamelin)</a:t>
            </a:r>
          </a:p>
          <a:p>
            <a:r>
              <a:rPr lang="fr-FR" dirty="0" smtClean="0"/>
              <a:t>Incroyables comestibles</a:t>
            </a:r>
          </a:p>
          <a:p>
            <a:endParaRPr lang="fr-FR" dirty="0"/>
          </a:p>
          <a:p>
            <a:r>
              <a:rPr lang="fr-FR" dirty="0" smtClean="0">
                <a:hlinkClick r:id="rId6"/>
              </a:rPr>
              <a:t>Afaup.asso@gmail.com</a:t>
            </a:r>
            <a:endParaRPr lang="fr-FR" dirty="0" smtClean="0"/>
          </a:p>
          <a:p>
            <a:endParaRPr lang="fr-FR" dirty="0"/>
          </a:p>
          <a:p>
            <a:r>
              <a:rPr lang="fr-FR" dirty="0" err="1" smtClean="0"/>
              <a:t>Fb</a:t>
            </a:r>
            <a:r>
              <a:rPr lang="fr-FR" dirty="0" smtClean="0"/>
              <a:t>: </a:t>
            </a:r>
            <a:r>
              <a:rPr lang="fr-FR" dirty="0" err="1" smtClean="0">
                <a:solidFill>
                  <a:srgbClr val="0000FF"/>
                </a:solidFill>
              </a:rPr>
              <a:t>profvertaline</a:t>
            </a:r>
            <a:r>
              <a:rPr lang="fr-FR" dirty="0" smtClean="0">
                <a:solidFill>
                  <a:srgbClr val="0000FF"/>
                </a:solidFill>
              </a:rPr>
              <a:t> </a:t>
            </a:r>
            <a:r>
              <a:rPr lang="fr-FR" dirty="0" smtClean="0"/>
              <a:t>(projet </a:t>
            </a:r>
            <a:r>
              <a:rPr lang="fr-FR" dirty="0" err="1" smtClean="0"/>
              <a:t>péda</a:t>
            </a:r>
            <a:r>
              <a:rPr lang="fr-FR" dirty="0" smtClean="0"/>
              <a:t> en école)</a:t>
            </a:r>
          </a:p>
          <a:p>
            <a:endParaRPr lang="fr-FR" dirty="0" smtClean="0"/>
          </a:p>
          <a:p>
            <a:r>
              <a:rPr lang="fr-FR" dirty="0" smtClean="0">
                <a:hlinkClick r:id="rId7"/>
              </a:rPr>
              <a:t>kristin@foodscholarshipjustice.org</a:t>
            </a:r>
            <a:endParaRPr lang="fr-FR" dirty="0" smtClean="0"/>
          </a:p>
          <a:p>
            <a:endParaRPr lang="fr-FR" dirty="0" smtClean="0"/>
          </a:p>
          <a:p>
            <a:endParaRPr lang="fr-FR" dirty="0" smtClean="0"/>
          </a:p>
          <a:p>
            <a:endParaRPr lang="fr-FR" dirty="0"/>
          </a:p>
        </p:txBody>
      </p:sp>
      <p:pic>
        <p:nvPicPr>
          <p:cNvPr id="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3702" y="4365104"/>
            <a:ext cx="3224770" cy="23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67544" y="6044263"/>
            <a:ext cx="4220435" cy="646331"/>
          </a:xfrm>
          <a:prstGeom prst="rect">
            <a:avLst/>
          </a:prstGeom>
          <a:noFill/>
        </p:spPr>
        <p:txBody>
          <a:bodyPr wrap="square" rtlCol="0">
            <a:spAutoFit/>
          </a:bodyPr>
          <a:lstStyle/>
          <a:p>
            <a:pPr algn="ctr"/>
            <a:r>
              <a:rPr lang="fr-FR" dirty="0" smtClean="0"/>
              <a:t>Musique au format « </a:t>
            </a:r>
            <a:r>
              <a:rPr lang="fr-FR" dirty="0" err="1" smtClean="0"/>
              <a:t>Ipat</a:t>
            </a:r>
            <a:r>
              <a:rPr lang="fr-FR" dirty="0" smtClean="0"/>
              <a:t> », escalesimprobables.com </a:t>
            </a:r>
            <a:endParaRPr lang="fr-FR" dirty="0"/>
          </a:p>
        </p:txBody>
      </p:sp>
    </p:spTree>
    <p:extLst>
      <p:ext uri="{BB962C8B-B14F-4D97-AF65-F5344CB8AC3E}">
        <p14:creationId xmlns:p14="http://schemas.microsoft.com/office/powerpoint/2010/main" val="3809341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ailleurs dans le monde?</a:t>
            </a:r>
            <a:endParaRPr lang="fr-FR"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72162"/>
            <a:ext cx="2302310"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11560" y="3068960"/>
            <a:ext cx="8410572" cy="2308324"/>
          </a:xfrm>
          <a:prstGeom prst="rect">
            <a:avLst/>
          </a:prstGeom>
          <a:noFill/>
        </p:spPr>
        <p:txBody>
          <a:bodyPr wrap="none" rtlCol="0">
            <a:spAutoFit/>
          </a:bodyPr>
          <a:lstStyle/>
          <a:p>
            <a:r>
              <a:rPr lang="fr-FR" b="1" dirty="0" smtClean="0"/>
              <a:t>VERGER URBAIN</a:t>
            </a:r>
            <a:r>
              <a:rPr lang="fr-FR" dirty="0" smtClean="0"/>
              <a:t> (à Paris) : cultiver la ville par strates, pour penser la « ville comestible »</a:t>
            </a:r>
          </a:p>
          <a:p>
            <a:pPr marL="285750" indent="-285750">
              <a:buFontTx/>
              <a:buChar char="-"/>
            </a:pPr>
            <a:r>
              <a:rPr lang="fr-FR" dirty="0" smtClean="0"/>
              <a:t>Toits</a:t>
            </a:r>
          </a:p>
          <a:p>
            <a:pPr marL="285750" indent="-285750">
              <a:buFontTx/>
              <a:buChar char="-"/>
            </a:pPr>
            <a:r>
              <a:rPr lang="fr-FR" dirty="0" smtClean="0"/>
              <a:t>Balcons</a:t>
            </a:r>
          </a:p>
          <a:p>
            <a:pPr marL="285750" indent="-285750">
              <a:buFontTx/>
              <a:buChar char="-"/>
            </a:pPr>
            <a:r>
              <a:rPr lang="fr-FR" dirty="0" smtClean="0"/>
              <a:t>Murs / grimpantes</a:t>
            </a:r>
          </a:p>
          <a:p>
            <a:pPr marL="285750" indent="-285750">
              <a:buFontTx/>
              <a:buChar char="-"/>
            </a:pPr>
            <a:r>
              <a:rPr lang="fr-FR" dirty="0" smtClean="0"/>
              <a:t>Potagers</a:t>
            </a:r>
          </a:p>
          <a:p>
            <a:pPr marL="285750" indent="-285750">
              <a:buFontTx/>
              <a:buChar char="-"/>
            </a:pPr>
            <a:r>
              <a:rPr lang="fr-FR" dirty="0" smtClean="0"/>
              <a:t>Arbres fruitiers</a:t>
            </a:r>
          </a:p>
          <a:p>
            <a:pPr marL="285750" indent="-285750">
              <a:buFontTx/>
              <a:buChar char="-"/>
            </a:pPr>
            <a:r>
              <a:rPr lang="fr-FR" dirty="0" smtClean="0"/>
              <a:t>Modules multifonctionnels</a:t>
            </a:r>
            <a:endParaRPr lang="fr-FR" dirty="0"/>
          </a:p>
          <a:p>
            <a:endParaRPr lang="fr-FR" dirty="0"/>
          </a:p>
        </p:txBody>
      </p:sp>
    </p:spTree>
    <p:extLst>
      <p:ext uri="{BB962C8B-B14F-4D97-AF65-F5344CB8AC3E}">
        <p14:creationId xmlns:p14="http://schemas.microsoft.com/office/powerpoint/2010/main" val="29515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467544" y="332656"/>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smtClean="0"/>
              <a:t>Qu’est-ce que l’agriculture urbaine?</a:t>
            </a:r>
            <a:endParaRPr lang="fr-FR" dirty="0"/>
          </a:p>
        </p:txBody>
      </p:sp>
      <p:sp>
        <p:nvSpPr>
          <p:cNvPr id="4" name="ZoneTexte 3"/>
          <p:cNvSpPr txBox="1"/>
          <p:nvPr/>
        </p:nvSpPr>
        <p:spPr>
          <a:xfrm>
            <a:off x="1043494" y="1492807"/>
            <a:ext cx="7488945" cy="1569660"/>
          </a:xfrm>
          <a:prstGeom prst="rect">
            <a:avLst/>
          </a:prstGeom>
          <a:noFill/>
        </p:spPr>
        <p:txBody>
          <a:bodyPr wrap="square" rtlCol="0">
            <a:spAutoFit/>
          </a:bodyPr>
          <a:lstStyle/>
          <a:p>
            <a:r>
              <a:rPr lang="fr-FR" sz="2400" dirty="0" smtClean="0">
                <a:solidFill>
                  <a:srgbClr val="00B050"/>
                </a:solidFill>
                <a:latin typeface="Arial" panose="020B0604020202020204" pitchFamily="34" charset="0"/>
                <a:cs typeface="Arial" panose="020B0604020202020204" pitchFamily="34" charset="0"/>
              </a:rPr>
              <a:t>Toute forme de production agricole, professionnelle ou amatrice, visant à répondre à un besoin alimentaire individuel ou collectif, dans un espace urbain. </a:t>
            </a:r>
            <a:endParaRPr lang="fr-FR" sz="2400" dirty="0">
              <a:solidFill>
                <a:srgbClr val="00B050"/>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08" y="3670743"/>
            <a:ext cx="2629986" cy="276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4208556"/>
            <a:ext cx="4013500" cy="222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46" y="3270468"/>
            <a:ext cx="1981405" cy="343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23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dirty="0" smtClean="0"/>
              <a:t>Quelles évolutions de l’agriculture urbaine ces 10 dernières années?</a:t>
            </a:r>
            <a:endParaRPr lang="fr-FR" sz="3600" dirty="0"/>
          </a:p>
        </p:txBody>
      </p:sp>
      <p:sp>
        <p:nvSpPr>
          <p:cNvPr id="3" name="ZoneTexte 2"/>
          <p:cNvSpPr txBox="1"/>
          <p:nvPr/>
        </p:nvSpPr>
        <p:spPr>
          <a:xfrm>
            <a:off x="827585" y="2018251"/>
            <a:ext cx="7776864" cy="3323987"/>
          </a:xfrm>
          <a:prstGeom prst="rect">
            <a:avLst/>
          </a:prstGeom>
          <a:noFill/>
        </p:spPr>
        <p:txBody>
          <a:bodyPr wrap="square" rtlCol="0">
            <a:spAutoFit/>
          </a:bodyPr>
          <a:lstStyle/>
          <a:p>
            <a:r>
              <a:rPr lang="fr-FR" sz="2000" dirty="0" smtClean="0"/>
              <a:t>Des AU en pleine expansion!</a:t>
            </a:r>
          </a:p>
          <a:p>
            <a:endParaRPr lang="fr-FR" sz="2000" dirty="0"/>
          </a:p>
          <a:p>
            <a:pPr marL="285750" indent="-285750">
              <a:lnSpc>
                <a:spcPct val="150000"/>
              </a:lnSpc>
              <a:buFontTx/>
              <a:buChar char="-"/>
            </a:pPr>
            <a:r>
              <a:rPr lang="fr-FR" sz="2000" dirty="0" smtClean="0"/>
              <a:t>Multiplication des </a:t>
            </a:r>
            <a:r>
              <a:rPr lang="fr-FR" sz="2000" b="1" dirty="0" smtClean="0"/>
              <a:t>formes</a:t>
            </a:r>
            <a:r>
              <a:rPr lang="fr-FR" sz="2000" dirty="0" smtClean="0"/>
              <a:t> d’agricultures urbaines</a:t>
            </a:r>
          </a:p>
          <a:p>
            <a:pPr marL="285750" indent="-285750">
              <a:lnSpc>
                <a:spcPct val="150000"/>
              </a:lnSpc>
              <a:buFontTx/>
              <a:buChar char="-"/>
            </a:pPr>
            <a:r>
              <a:rPr lang="fr-FR" sz="2000" b="1" dirty="0" smtClean="0"/>
              <a:t>Professionnalisation</a:t>
            </a:r>
            <a:r>
              <a:rPr lang="fr-FR" sz="2000" dirty="0" smtClean="0"/>
              <a:t> progressive des agriculteurs urbains</a:t>
            </a:r>
          </a:p>
          <a:p>
            <a:pPr marL="285750" indent="-285750">
              <a:lnSpc>
                <a:spcPct val="150000"/>
              </a:lnSpc>
              <a:buFontTx/>
              <a:buChar char="-"/>
            </a:pPr>
            <a:r>
              <a:rPr lang="fr-FR" sz="2000" dirty="0" smtClean="0"/>
              <a:t>Effacement de l’opposition « </a:t>
            </a:r>
            <a:r>
              <a:rPr lang="fr-FR" sz="2000" dirty="0"/>
              <a:t>j</a:t>
            </a:r>
            <a:r>
              <a:rPr lang="fr-FR" sz="2000" dirty="0" smtClean="0"/>
              <a:t>ardinier » / « Agriculteur » en ville</a:t>
            </a:r>
          </a:p>
          <a:p>
            <a:pPr marL="285750" indent="-285750">
              <a:lnSpc>
                <a:spcPct val="150000"/>
              </a:lnSpc>
              <a:buFontTx/>
              <a:buChar char="-"/>
            </a:pPr>
            <a:r>
              <a:rPr lang="fr-FR" sz="2000" dirty="0" smtClean="0"/>
              <a:t>Vers une conception plus globale d’une préoccupation alimentaire prégnante</a:t>
            </a:r>
          </a:p>
          <a:p>
            <a:pPr marL="285750" indent="-285750">
              <a:buFontTx/>
              <a:buChar char="-"/>
            </a:pPr>
            <a:endParaRPr lang="fr-FR" sz="2000" dirty="0"/>
          </a:p>
        </p:txBody>
      </p:sp>
    </p:spTree>
    <p:extLst>
      <p:ext uri="{BB962C8B-B14F-4D97-AF65-F5344CB8AC3E}">
        <p14:creationId xmlns:p14="http://schemas.microsoft.com/office/powerpoint/2010/main" val="297220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223" y="0"/>
            <a:ext cx="5987008" cy="1143000"/>
          </a:xfrm>
        </p:spPr>
        <p:txBody>
          <a:bodyPr/>
          <a:lstStyle/>
          <a:p>
            <a:r>
              <a:rPr lang="fr-FR" dirty="0" smtClean="0"/>
              <a:t>Il y a 10 ans…</a:t>
            </a:r>
            <a:endParaRPr lang="fr-FR" dirty="0"/>
          </a:p>
        </p:txBody>
      </p:sp>
      <p:sp>
        <p:nvSpPr>
          <p:cNvPr id="3" name="Ellipse 2"/>
          <p:cNvSpPr/>
          <p:nvPr/>
        </p:nvSpPr>
        <p:spPr>
          <a:xfrm>
            <a:off x="3491880" y="2564904"/>
            <a:ext cx="1944216" cy="13681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00B050"/>
                </a:solidFill>
              </a:rPr>
              <a:t>Agriculture urbaine</a:t>
            </a:r>
            <a:endParaRPr lang="fr-FR" b="1" dirty="0">
              <a:solidFill>
                <a:srgbClr val="00B050"/>
              </a:solidFill>
            </a:endParaRPr>
          </a:p>
        </p:txBody>
      </p:sp>
      <p:sp>
        <p:nvSpPr>
          <p:cNvPr id="4" name="ZoneTexte 3"/>
          <p:cNvSpPr txBox="1"/>
          <p:nvPr/>
        </p:nvSpPr>
        <p:spPr>
          <a:xfrm>
            <a:off x="1619672" y="1849734"/>
            <a:ext cx="1512168" cy="646331"/>
          </a:xfrm>
          <a:prstGeom prst="rect">
            <a:avLst/>
          </a:prstGeom>
          <a:noFill/>
        </p:spPr>
        <p:txBody>
          <a:bodyPr wrap="square" rtlCol="0">
            <a:spAutoFit/>
          </a:bodyPr>
          <a:lstStyle/>
          <a:p>
            <a:pPr algn="ctr"/>
            <a:r>
              <a:rPr lang="fr-FR" b="1" dirty="0" smtClean="0"/>
              <a:t>Interactions sociales</a:t>
            </a:r>
            <a:endParaRPr lang="fr-FR" b="1" dirty="0"/>
          </a:p>
        </p:txBody>
      </p:sp>
      <p:sp>
        <p:nvSpPr>
          <p:cNvPr id="5" name="ZoneTexte 4"/>
          <p:cNvSpPr txBox="1"/>
          <p:nvPr/>
        </p:nvSpPr>
        <p:spPr>
          <a:xfrm>
            <a:off x="863588" y="2925814"/>
            <a:ext cx="1512168" cy="646331"/>
          </a:xfrm>
          <a:prstGeom prst="rect">
            <a:avLst/>
          </a:prstGeom>
          <a:noFill/>
        </p:spPr>
        <p:txBody>
          <a:bodyPr wrap="square" rtlCol="0">
            <a:spAutoFit/>
          </a:bodyPr>
          <a:lstStyle/>
          <a:p>
            <a:pPr algn="ctr"/>
            <a:r>
              <a:rPr lang="fr-FR" b="1" dirty="0" smtClean="0"/>
              <a:t>Insertion sociale</a:t>
            </a:r>
            <a:endParaRPr lang="fr-FR" b="1" dirty="0"/>
          </a:p>
        </p:txBody>
      </p:sp>
      <p:sp>
        <p:nvSpPr>
          <p:cNvPr id="6" name="ZoneTexte 5"/>
          <p:cNvSpPr txBox="1"/>
          <p:nvPr/>
        </p:nvSpPr>
        <p:spPr>
          <a:xfrm>
            <a:off x="1315570" y="4050525"/>
            <a:ext cx="1800200" cy="369332"/>
          </a:xfrm>
          <a:prstGeom prst="rect">
            <a:avLst/>
          </a:prstGeom>
          <a:noFill/>
        </p:spPr>
        <p:txBody>
          <a:bodyPr wrap="square" rtlCol="0">
            <a:spAutoFit/>
          </a:bodyPr>
          <a:lstStyle/>
          <a:p>
            <a:pPr algn="ctr"/>
            <a:r>
              <a:rPr lang="fr-FR" b="1" dirty="0" smtClean="0"/>
              <a:t>Environnement</a:t>
            </a:r>
            <a:endParaRPr lang="fr-FR" b="1" dirty="0"/>
          </a:p>
        </p:txBody>
      </p:sp>
      <p:sp>
        <p:nvSpPr>
          <p:cNvPr id="7" name="ZoneTexte 6"/>
          <p:cNvSpPr txBox="1"/>
          <p:nvPr/>
        </p:nvSpPr>
        <p:spPr>
          <a:xfrm>
            <a:off x="2681683" y="4828510"/>
            <a:ext cx="1800200" cy="646331"/>
          </a:xfrm>
          <a:prstGeom prst="rect">
            <a:avLst/>
          </a:prstGeom>
          <a:noFill/>
        </p:spPr>
        <p:txBody>
          <a:bodyPr wrap="square" rtlCol="0">
            <a:spAutoFit/>
          </a:bodyPr>
          <a:lstStyle/>
          <a:p>
            <a:pPr algn="ctr"/>
            <a:r>
              <a:rPr lang="fr-FR" b="1" dirty="0" smtClean="0"/>
              <a:t>Sécurité alimentaire</a:t>
            </a:r>
            <a:endParaRPr lang="fr-FR" b="1" dirty="0"/>
          </a:p>
        </p:txBody>
      </p:sp>
      <p:sp>
        <p:nvSpPr>
          <p:cNvPr id="8" name="ZoneTexte 7"/>
          <p:cNvSpPr txBox="1"/>
          <p:nvPr/>
        </p:nvSpPr>
        <p:spPr>
          <a:xfrm>
            <a:off x="4535996" y="5490523"/>
            <a:ext cx="1800200" cy="369332"/>
          </a:xfrm>
          <a:prstGeom prst="rect">
            <a:avLst/>
          </a:prstGeom>
          <a:noFill/>
        </p:spPr>
        <p:txBody>
          <a:bodyPr wrap="square" rtlCol="0">
            <a:spAutoFit/>
          </a:bodyPr>
          <a:lstStyle/>
          <a:p>
            <a:pPr algn="ctr"/>
            <a:r>
              <a:rPr lang="fr-FR" b="1" dirty="0" smtClean="0"/>
              <a:t>Santé</a:t>
            </a:r>
            <a:endParaRPr lang="fr-FR" b="1" dirty="0"/>
          </a:p>
        </p:txBody>
      </p:sp>
      <p:sp>
        <p:nvSpPr>
          <p:cNvPr id="9" name="ZoneTexte 8"/>
          <p:cNvSpPr txBox="1"/>
          <p:nvPr/>
        </p:nvSpPr>
        <p:spPr>
          <a:xfrm>
            <a:off x="5820522" y="4836024"/>
            <a:ext cx="1800200" cy="369332"/>
          </a:xfrm>
          <a:prstGeom prst="rect">
            <a:avLst/>
          </a:prstGeom>
          <a:noFill/>
        </p:spPr>
        <p:txBody>
          <a:bodyPr wrap="square" rtlCol="0">
            <a:spAutoFit/>
          </a:bodyPr>
          <a:lstStyle/>
          <a:p>
            <a:pPr algn="ctr"/>
            <a:r>
              <a:rPr lang="fr-FR" b="1" dirty="0" smtClean="0"/>
              <a:t>Loisirs</a:t>
            </a:r>
            <a:endParaRPr lang="fr-FR" b="1" dirty="0"/>
          </a:p>
        </p:txBody>
      </p:sp>
      <p:sp>
        <p:nvSpPr>
          <p:cNvPr id="10" name="ZoneTexte 9"/>
          <p:cNvSpPr txBox="1"/>
          <p:nvPr/>
        </p:nvSpPr>
        <p:spPr>
          <a:xfrm>
            <a:off x="6720622" y="3773526"/>
            <a:ext cx="1800200" cy="646331"/>
          </a:xfrm>
          <a:prstGeom prst="rect">
            <a:avLst/>
          </a:prstGeom>
          <a:noFill/>
        </p:spPr>
        <p:txBody>
          <a:bodyPr wrap="square" rtlCol="0">
            <a:spAutoFit/>
          </a:bodyPr>
          <a:lstStyle/>
          <a:p>
            <a:pPr algn="ctr"/>
            <a:r>
              <a:rPr lang="fr-FR" b="1" dirty="0" smtClean="0"/>
              <a:t>Développement économique</a:t>
            </a:r>
            <a:endParaRPr lang="fr-FR" b="1" dirty="0"/>
          </a:p>
        </p:txBody>
      </p:sp>
      <p:sp>
        <p:nvSpPr>
          <p:cNvPr id="11" name="ZoneTexte 10"/>
          <p:cNvSpPr txBox="1"/>
          <p:nvPr/>
        </p:nvSpPr>
        <p:spPr>
          <a:xfrm>
            <a:off x="6323935" y="2496065"/>
            <a:ext cx="1800200" cy="646331"/>
          </a:xfrm>
          <a:prstGeom prst="rect">
            <a:avLst/>
          </a:prstGeom>
          <a:noFill/>
        </p:spPr>
        <p:txBody>
          <a:bodyPr wrap="square" rtlCol="0">
            <a:spAutoFit/>
          </a:bodyPr>
          <a:lstStyle/>
          <a:p>
            <a:pPr algn="ctr"/>
            <a:r>
              <a:rPr lang="fr-FR" b="1" dirty="0" smtClean="0"/>
              <a:t>Aménagement urbain</a:t>
            </a:r>
            <a:endParaRPr lang="fr-FR" b="1" dirty="0"/>
          </a:p>
        </p:txBody>
      </p:sp>
      <p:sp>
        <p:nvSpPr>
          <p:cNvPr id="12" name="ZoneTexte 11"/>
          <p:cNvSpPr txBox="1"/>
          <p:nvPr/>
        </p:nvSpPr>
        <p:spPr>
          <a:xfrm>
            <a:off x="5652120" y="1792253"/>
            <a:ext cx="1800200" cy="369332"/>
          </a:xfrm>
          <a:prstGeom prst="rect">
            <a:avLst/>
          </a:prstGeom>
          <a:noFill/>
        </p:spPr>
        <p:txBody>
          <a:bodyPr wrap="square" rtlCol="0">
            <a:spAutoFit/>
          </a:bodyPr>
          <a:lstStyle/>
          <a:p>
            <a:pPr algn="ctr"/>
            <a:r>
              <a:rPr lang="fr-FR" b="1" dirty="0" smtClean="0"/>
              <a:t>Education</a:t>
            </a:r>
            <a:endParaRPr lang="fr-FR" b="1" dirty="0"/>
          </a:p>
        </p:txBody>
      </p:sp>
      <p:sp>
        <p:nvSpPr>
          <p:cNvPr id="13" name="ZoneTexte 12"/>
          <p:cNvSpPr txBox="1"/>
          <p:nvPr/>
        </p:nvSpPr>
        <p:spPr>
          <a:xfrm>
            <a:off x="3851920" y="1480402"/>
            <a:ext cx="1800200" cy="369332"/>
          </a:xfrm>
          <a:prstGeom prst="rect">
            <a:avLst/>
          </a:prstGeom>
          <a:noFill/>
        </p:spPr>
        <p:txBody>
          <a:bodyPr wrap="square" rtlCol="0">
            <a:spAutoFit/>
          </a:bodyPr>
          <a:lstStyle/>
          <a:p>
            <a:pPr algn="ctr"/>
            <a:r>
              <a:rPr lang="fr-FR" b="1" dirty="0" err="1" smtClean="0"/>
              <a:t>Empowerment</a:t>
            </a:r>
            <a:endParaRPr lang="fr-FR" b="1" dirty="0"/>
          </a:p>
        </p:txBody>
      </p:sp>
      <p:cxnSp>
        <p:nvCxnSpPr>
          <p:cNvPr id="15" name="Connecteur droit avec flèche 14"/>
          <p:cNvCxnSpPr/>
          <p:nvPr/>
        </p:nvCxnSpPr>
        <p:spPr>
          <a:xfrm flipV="1">
            <a:off x="4752020" y="1976919"/>
            <a:ext cx="252028" cy="58798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flipV="1">
            <a:off x="3131840" y="2270911"/>
            <a:ext cx="594066" cy="51914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endCxn id="5" idx="3"/>
          </p:cNvCxnSpPr>
          <p:nvPr/>
        </p:nvCxnSpPr>
        <p:spPr>
          <a:xfrm flipH="1" flipV="1">
            <a:off x="2375756" y="3248980"/>
            <a:ext cx="1114676" cy="1412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3091945" y="3700928"/>
            <a:ext cx="630715" cy="46425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a:off x="3725906" y="3864563"/>
            <a:ext cx="385236" cy="96394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4741858" y="3907690"/>
            <a:ext cx="478214" cy="129766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5295385" y="3572145"/>
            <a:ext cx="1040811" cy="125636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5447785" y="3279507"/>
            <a:ext cx="1272837" cy="58505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endCxn id="11" idx="1"/>
          </p:cNvCxnSpPr>
          <p:nvPr/>
        </p:nvCxnSpPr>
        <p:spPr>
          <a:xfrm flipV="1">
            <a:off x="5436096" y="2819231"/>
            <a:ext cx="887839" cy="19829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5244662" y="2270911"/>
            <a:ext cx="635353" cy="51914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736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 y="116632"/>
            <a:ext cx="4474840" cy="1143000"/>
          </a:xfrm>
        </p:spPr>
        <p:txBody>
          <a:bodyPr/>
          <a:lstStyle/>
          <a:p>
            <a:r>
              <a:rPr lang="fr-FR" dirty="0" smtClean="0"/>
              <a:t>Aujourd’hui…</a:t>
            </a:r>
            <a:endParaRPr lang="fr-FR" dirty="0"/>
          </a:p>
        </p:txBody>
      </p:sp>
      <p:sp>
        <p:nvSpPr>
          <p:cNvPr id="3" name="ZoneTexte 2"/>
          <p:cNvSpPr txBox="1"/>
          <p:nvPr/>
        </p:nvSpPr>
        <p:spPr>
          <a:xfrm>
            <a:off x="545750" y="1196752"/>
            <a:ext cx="8208912" cy="2246769"/>
          </a:xfrm>
          <a:prstGeom prst="rect">
            <a:avLst/>
          </a:prstGeom>
          <a:noFill/>
        </p:spPr>
        <p:txBody>
          <a:bodyPr wrap="square" rtlCol="0">
            <a:spAutoFit/>
          </a:bodyPr>
          <a:lstStyle/>
          <a:p>
            <a:r>
              <a:rPr lang="fr-FR" sz="2000" dirty="0" smtClean="0"/>
              <a:t>On observe un retour fort des </a:t>
            </a:r>
            <a:r>
              <a:rPr lang="fr-FR" sz="2000" b="1" dirty="0" smtClean="0"/>
              <a:t>potagers individuels </a:t>
            </a:r>
            <a:r>
              <a:rPr lang="fr-FR" sz="2000" dirty="0" smtClean="0"/>
              <a:t>(balcons, jardins, </a:t>
            </a:r>
            <a:r>
              <a:rPr lang="fr-FR" sz="2000" dirty="0" err="1" smtClean="0"/>
              <a:t>frontyard</a:t>
            </a:r>
            <a:r>
              <a:rPr lang="fr-FR" sz="2000" dirty="0"/>
              <a:t> </a:t>
            </a:r>
            <a:r>
              <a:rPr lang="fr-FR" sz="2000" dirty="0" smtClean="0"/>
              <a:t>= 42 % des personnes qui font de l’agriculture urbaine aujourd’hui.</a:t>
            </a:r>
          </a:p>
          <a:p>
            <a:endParaRPr lang="fr-FR" sz="2000" dirty="0"/>
          </a:p>
          <a:p>
            <a:r>
              <a:rPr lang="fr-FR" sz="2000" dirty="0" smtClean="0"/>
              <a:t>MAIS moins pour le loisir que pour des </a:t>
            </a:r>
            <a:r>
              <a:rPr lang="fr-FR" sz="2000" b="1" dirty="0" smtClean="0"/>
              <a:t>raisons alimentaires</a:t>
            </a:r>
            <a:r>
              <a:rPr lang="fr-FR" sz="2000" dirty="0" smtClean="0"/>
              <a:t>.</a:t>
            </a:r>
          </a:p>
          <a:p>
            <a:endParaRPr lang="fr-FR" sz="2000" dirty="0"/>
          </a:p>
          <a:p>
            <a:pPr marL="342900" indent="-342900">
              <a:buFont typeface="Symbol"/>
              <a:buChar char="Þ"/>
            </a:pPr>
            <a:r>
              <a:rPr lang="fr-FR" sz="2000" b="1" dirty="0" smtClean="0"/>
              <a:t> Réappropriation alimentaire et de son quartier</a:t>
            </a:r>
          </a:p>
          <a:p>
            <a:endParaRPr lang="fr-FR" sz="2000" dirty="0" smtClean="0"/>
          </a:p>
        </p:txBody>
      </p:sp>
      <p:sp>
        <p:nvSpPr>
          <p:cNvPr id="5" name="Rectangle à quatre flèches 4"/>
          <p:cNvSpPr/>
          <p:nvPr/>
        </p:nvSpPr>
        <p:spPr>
          <a:xfrm>
            <a:off x="2744797" y="3820129"/>
            <a:ext cx="2862318" cy="2314085"/>
          </a:xfrm>
          <a:prstGeom prst="quadArrowCallout">
            <a:avLst>
              <a:gd name="adj1" fmla="val 7906"/>
              <a:gd name="adj2" fmla="val 11089"/>
              <a:gd name="adj3" fmla="val 10558"/>
              <a:gd name="adj4" fmla="val 33271"/>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p:cNvSpPr/>
          <p:nvPr/>
        </p:nvSpPr>
        <p:spPr>
          <a:xfrm>
            <a:off x="3203848" y="4293096"/>
            <a:ext cx="1944216" cy="1368152"/>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00B050"/>
                </a:solidFill>
              </a:rPr>
              <a:t>Agriculture urbaine</a:t>
            </a:r>
            <a:endParaRPr lang="fr-FR" sz="2000" b="1" dirty="0">
              <a:solidFill>
                <a:srgbClr val="00B050"/>
              </a:solidFill>
            </a:endParaRPr>
          </a:p>
        </p:txBody>
      </p:sp>
      <p:sp>
        <p:nvSpPr>
          <p:cNvPr id="6" name="ZoneTexte 5"/>
          <p:cNvSpPr txBox="1"/>
          <p:nvPr/>
        </p:nvSpPr>
        <p:spPr>
          <a:xfrm>
            <a:off x="2974322" y="3262489"/>
            <a:ext cx="2403267" cy="461665"/>
          </a:xfrm>
          <a:prstGeom prst="rect">
            <a:avLst/>
          </a:prstGeom>
          <a:noFill/>
        </p:spPr>
        <p:txBody>
          <a:bodyPr wrap="square" rtlCol="0">
            <a:spAutoFit/>
          </a:bodyPr>
          <a:lstStyle/>
          <a:p>
            <a:r>
              <a:rPr lang="fr-FR" sz="2400" b="1" dirty="0" smtClean="0">
                <a:solidFill>
                  <a:srgbClr val="0070C0"/>
                </a:solidFill>
              </a:rPr>
              <a:t>Systèmes urbains</a:t>
            </a:r>
            <a:endParaRPr lang="fr-FR" sz="2400" b="1" dirty="0">
              <a:solidFill>
                <a:srgbClr val="0070C0"/>
              </a:solidFill>
            </a:endParaRPr>
          </a:p>
        </p:txBody>
      </p:sp>
      <p:sp>
        <p:nvSpPr>
          <p:cNvPr id="7" name="ZoneTexte 6"/>
          <p:cNvSpPr txBox="1"/>
          <p:nvPr/>
        </p:nvSpPr>
        <p:spPr>
          <a:xfrm>
            <a:off x="1519341" y="4729196"/>
            <a:ext cx="1201633" cy="461665"/>
          </a:xfrm>
          <a:prstGeom prst="rect">
            <a:avLst/>
          </a:prstGeom>
          <a:noFill/>
        </p:spPr>
        <p:txBody>
          <a:bodyPr wrap="square" rtlCol="0">
            <a:spAutoFit/>
          </a:bodyPr>
          <a:lstStyle/>
          <a:p>
            <a:r>
              <a:rPr lang="fr-FR" sz="2400" b="1" dirty="0" smtClean="0">
                <a:solidFill>
                  <a:srgbClr val="0070C0"/>
                </a:solidFill>
              </a:rPr>
              <a:t>Espaces</a:t>
            </a:r>
            <a:endParaRPr lang="fr-FR" sz="2400" b="1" dirty="0">
              <a:solidFill>
                <a:srgbClr val="0070C0"/>
              </a:solidFill>
            </a:endParaRPr>
          </a:p>
        </p:txBody>
      </p:sp>
      <p:sp>
        <p:nvSpPr>
          <p:cNvPr id="8" name="ZoneTexte 7"/>
          <p:cNvSpPr txBox="1"/>
          <p:nvPr/>
        </p:nvSpPr>
        <p:spPr>
          <a:xfrm>
            <a:off x="2556122" y="6134214"/>
            <a:ext cx="3085092" cy="461665"/>
          </a:xfrm>
          <a:prstGeom prst="rect">
            <a:avLst/>
          </a:prstGeom>
          <a:noFill/>
        </p:spPr>
        <p:txBody>
          <a:bodyPr wrap="square" rtlCol="0">
            <a:spAutoFit/>
          </a:bodyPr>
          <a:lstStyle/>
          <a:p>
            <a:r>
              <a:rPr lang="fr-FR" sz="2400" b="1" dirty="0" smtClean="0">
                <a:solidFill>
                  <a:srgbClr val="0070C0"/>
                </a:solidFill>
              </a:rPr>
              <a:t>Systèmes alimentaires</a:t>
            </a:r>
            <a:endParaRPr lang="fr-FR" sz="2400" b="1" dirty="0">
              <a:solidFill>
                <a:srgbClr val="0070C0"/>
              </a:solidFill>
            </a:endParaRPr>
          </a:p>
        </p:txBody>
      </p:sp>
      <p:sp>
        <p:nvSpPr>
          <p:cNvPr id="9" name="ZoneTexte 8"/>
          <p:cNvSpPr txBox="1"/>
          <p:nvPr/>
        </p:nvSpPr>
        <p:spPr>
          <a:xfrm>
            <a:off x="5904148" y="4561673"/>
            <a:ext cx="2088232" cy="830997"/>
          </a:xfrm>
          <a:prstGeom prst="rect">
            <a:avLst/>
          </a:prstGeom>
          <a:noFill/>
        </p:spPr>
        <p:txBody>
          <a:bodyPr wrap="square" rtlCol="0">
            <a:spAutoFit/>
          </a:bodyPr>
          <a:lstStyle/>
          <a:p>
            <a:r>
              <a:rPr lang="fr-FR" sz="2400" b="1" dirty="0" smtClean="0">
                <a:solidFill>
                  <a:srgbClr val="0070C0"/>
                </a:solidFill>
              </a:rPr>
              <a:t>Mouvements sociaux</a:t>
            </a:r>
            <a:endParaRPr lang="fr-FR" sz="2400" b="1" dirty="0">
              <a:solidFill>
                <a:srgbClr val="0070C0"/>
              </a:solidFill>
            </a:endParaRPr>
          </a:p>
        </p:txBody>
      </p:sp>
      <p:sp>
        <p:nvSpPr>
          <p:cNvPr id="10" name="ZoneTexte 9"/>
          <p:cNvSpPr txBox="1"/>
          <p:nvPr/>
        </p:nvSpPr>
        <p:spPr>
          <a:xfrm>
            <a:off x="1347560" y="3646765"/>
            <a:ext cx="2417124" cy="646331"/>
          </a:xfrm>
          <a:prstGeom prst="rect">
            <a:avLst/>
          </a:prstGeom>
          <a:noFill/>
        </p:spPr>
        <p:txBody>
          <a:bodyPr wrap="square" rtlCol="0">
            <a:spAutoFit/>
          </a:bodyPr>
          <a:lstStyle/>
          <a:p>
            <a:r>
              <a:rPr lang="fr-FR" dirty="0" smtClean="0"/>
              <a:t>Prendre en compte les problèmes d’urbanisme</a:t>
            </a:r>
            <a:endParaRPr lang="fr-FR" dirty="0"/>
          </a:p>
        </p:txBody>
      </p:sp>
      <p:sp>
        <p:nvSpPr>
          <p:cNvPr id="11" name="ZoneTexte 10"/>
          <p:cNvSpPr txBox="1"/>
          <p:nvPr/>
        </p:nvSpPr>
        <p:spPr>
          <a:xfrm>
            <a:off x="4575099" y="6503546"/>
            <a:ext cx="2658098" cy="369332"/>
          </a:xfrm>
          <a:prstGeom prst="rect">
            <a:avLst/>
          </a:prstGeom>
          <a:noFill/>
        </p:spPr>
        <p:txBody>
          <a:bodyPr wrap="square" rtlCol="0">
            <a:spAutoFit/>
          </a:bodyPr>
          <a:lstStyle/>
          <a:p>
            <a:r>
              <a:rPr lang="fr-FR" dirty="0" smtClean="0"/>
              <a:t>Nourrir le quartier</a:t>
            </a:r>
            <a:endParaRPr lang="fr-FR" dirty="0"/>
          </a:p>
        </p:txBody>
      </p:sp>
      <p:sp>
        <p:nvSpPr>
          <p:cNvPr id="12" name="ZoneTexte 11"/>
          <p:cNvSpPr txBox="1"/>
          <p:nvPr/>
        </p:nvSpPr>
        <p:spPr>
          <a:xfrm>
            <a:off x="6400114" y="5338082"/>
            <a:ext cx="2658098" cy="646331"/>
          </a:xfrm>
          <a:prstGeom prst="rect">
            <a:avLst/>
          </a:prstGeom>
          <a:noFill/>
        </p:spPr>
        <p:txBody>
          <a:bodyPr wrap="square" rtlCol="0">
            <a:spAutoFit/>
          </a:bodyPr>
          <a:lstStyle/>
          <a:p>
            <a:r>
              <a:rPr lang="fr-FR" dirty="0" smtClean="0"/>
              <a:t>Créer de la justice sociale et de la démocratie locale</a:t>
            </a:r>
            <a:endParaRPr lang="fr-FR" dirty="0"/>
          </a:p>
        </p:txBody>
      </p:sp>
      <p:sp>
        <p:nvSpPr>
          <p:cNvPr id="13" name="ZoneTexte 12"/>
          <p:cNvSpPr txBox="1"/>
          <p:nvPr/>
        </p:nvSpPr>
        <p:spPr>
          <a:xfrm>
            <a:off x="260306" y="5171093"/>
            <a:ext cx="2931415" cy="923330"/>
          </a:xfrm>
          <a:prstGeom prst="rect">
            <a:avLst/>
          </a:prstGeom>
          <a:noFill/>
        </p:spPr>
        <p:txBody>
          <a:bodyPr wrap="square" rtlCol="0">
            <a:spAutoFit/>
          </a:bodyPr>
          <a:lstStyle/>
          <a:p>
            <a:r>
              <a:rPr lang="fr-FR" dirty="0" smtClean="0"/>
              <a:t>Se réapproprier l’espace urbain, questions de gouvernance</a:t>
            </a:r>
            <a:endParaRPr lang="fr-FR" dirty="0"/>
          </a:p>
        </p:txBody>
      </p:sp>
    </p:spTree>
    <p:extLst>
      <p:ext uri="{BB962C8B-B14F-4D97-AF65-F5344CB8AC3E}">
        <p14:creationId xmlns:p14="http://schemas.microsoft.com/office/powerpoint/2010/main" val="1017506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3587147" y="3453607"/>
            <a:ext cx="1944216" cy="13681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00B050"/>
                </a:solidFill>
              </a:rPr>
              <a:t>Des Agricultures urbaines</a:t>
            </a:r>
            <a:endParaRPr lang="fr-FR" b="1" dirty="0">
              <a:solidFill>
                <a:srgbClr val="00B050"/>
              </a:solidFill>
            </a:endParaRPr>
          </a:p>
        </p:txBody>
      </p:sp>
      <p:sp>
        <p:nvSpPr>
          <p:cNvPr id="6" name="ZoneTexte 5"/>
          <p:cNvSpPr txBox="1"/>
          <p:nvPr/>
        </p:nvSpPr>
        <p:spPr>
          <a:xfrm>
            <a:off x="2029215" y="1822576"/>
            <a:ext cx="1512168" cy="646331"/>
          </a:xfrm>
          <a:prstGeom prst="rect">
            <a:avLst/>
          </a:prstGeom>
          <a:noFill/>
        </p:spPr>
        <p:txBody>
          <a:bodyPr wrap="square" rtlCol="0">
            <a:spAutoFit/>
          </a:bodyPr>
          <a:lstStyle/>
          <a:p>
            <a:pPr algn="ctr"/>
            <a:r>
              <a:rPr lang="fr-FR" b="1" dirty="0" smtClean="0"/>
              <a:t>Jardins collectifs</a:t>
            </a:r>
            <a:endParaRPr lang="fr-FR" b="1" dirty="0"/>
          </a:p>
        </p:txBody>
      </p:sp>
      <p:sp>
        <p:nvSpPr>
          <p:cNvPr id="7" name="ZoneTexte 6"/>
          <p:cNvSpPr txBox="1"/>
          <p:nvPr/>
        </p:nvSpPr>
        <p:spPr>
          <a:xfrm>
            <a:off x="441566" y="3015381"/>
            <a:ext cx="1971984" cy="646331"/>
          </a:xfrm>
          <a:prstGeom prst="rect">
            <a:avLst/>
          </a:prstGeom>
          <a:noFill/>
        </p:spPr>
        <p:txBody>
          <a:bodyPr wrap="square" rtlCol="0">
            <a:spAutoFit/>
          </a:bodyPr>
          <a:lstStyle/>
          <a:p>
            <a:pPr algn="ctr"/>
            <a:r>
              <a:rPr lang="fr-FR" b="1" dirty="0" smtClean="0"/>
              <a:t>Jardins communautaires</a:t>
            </a:r>
            <a:endParaRPr lang="fr-FR" b="1" dirty="0"/>
          </a:p>
        </p:txBody>
      </p:sp>
      <p:sp>
        <p:nvSpPr>
          <p:cNvPr id="8" name="ZoneTexte 7"/>
          <p:cNvSpPr txBox="1"/>
          <p:nvPr/>
        </p:nvSpPr>
        <p:spPr>
          <a:xfrm>
            <a:off x="1346063" y="4178465"/>
            <a:ext cx="1502161" cy="646331"/>
          </a:xfrm>
          <a:prstGeom prst="rect">
            <a:avLst/>
          </a:prstGeom>
          <a:noFill/>
        </p:spPr>
        <p:txBody>
          <a:bodyPr wrap="square" rtlCol="0">
            <a:spAutoFit/>
          </a:bodyPr>
          <a:lstStyle/>
          <a:p>
            <a:pPr algn="ctr"/>
            <a:r>
              <a:rPr lang="fr-FR" b="1" dirty="0" smtClean="0"/>
              <a:t>Fermes urbaines</a:t>
            </a:r>
            <a:endParaRPr lang="fr-FR" b="1" dirty="0"/>
          </a:p>
        </p:txBody>
      </p:sp>
      <p:sp>
        <p:nvSpPr>
          <p:cNvPr id="10" name="ZoneTexte 9"/>
          <p:cNvSpPr txBox="1"/>
          <p:nvPr/>
        </p:nvSpPr>
        <p:spPr>
          <a:xfrm>
            <a:off x="5724129" y="4992119"/>
            <a:ext cx="1152128" cy="646331"/>
          </a:xfrm>
          <a:prstGeom prst="rect">
            <a:avLst/>
          </a:prstGeom>
          <a:noFill/>
        </p:spPr>
        <p:txBody>
          <a:bodyPr wrap="square" rtlCol="0">
            <a:spAutoFit/>
          </a:bodyPr>
          <a:lstStyle/>
          <a:p>
            <a:pPr algn="ctr"/>
            <a:r>
              <a:rPr lang="fr-FR" b="1" dirty="0" smtClean="0"/>
              <a:t>Toits cultivés</a:t>
            </a:r>
            <a:endParaRPr lang="fr-FR" b="1" dirty="0"/>
          </a:p>
        </p:txBody>
      </p:sp>
      <p:sp>
        <p:nvSpPr>
          <p:cNvPr id="11" name="ZoneTexte 10"/>
          <p:cNvSpPr txBox="1"/>
          <p:nvPr/>
        </p:nvSpPr>
        <p:spPr>
          <a:xfrm>
            <a:off x="6732240" y="3855300"/>
            <a:ext cx="1368152" cy="646331"/>
          </a:xfrm>
          <a:prstGeom prst="rect">
            <a:avLst/>
          </a:prstGeom>
          <a:noFill/>
        </p:spPr>
        <p:txBody>
          <a:bodyPr wrap="square" rtlCol="0">
            <a:spAutoFit/>
          </a:bodyPr>
          <a:lstStyle/>
          <a:p>
            <a:pPr algn="ctr"/>
            <a:r>
              <a:rPr lang="fr-FR" b="1" dirty="0" smtClean="0"/>
              <a:t>Jardins individuels</a:t>
            </a:r>
            <a:endParaRPr lang="fr-FR" b="1" dirty="0"/>
          </a:p>
        </p:txBody>
      </p:sp>
      <p:sp>
        <p:nvSpPr>
          <p:cNvPr id="12" name="ZoneTexte 11"/>
          <p:cNvSpPr txBox="1"/>
          <p:nvPr/>
        </p:nvSpPr>
        <p:spPr>
          <a:xfrm>
            <a:off x="6588224" y="2833528"/>
            <a:ext cx="1370541" cy="646331"/>
          </a:xfrm>
          <a:prstGeom prst="rect">
            <a:avLst/>
          </a:prstGeom>
          <a:noFill/>
        </p:spPr>
        <p:txBody>
          <a:bodyPr wrap="square" rtlCol="0">
            <a:spAutoFit/>
          </a:bodyPr>
          <a:lstStyle/>
          <a:p>
            <a:pPr algn="ctr"/>
            <a:r>
              <a:rPr lang="fr-FR" b="1" dirty="0" smtClean="0"/>
              <a:t>Apiculture urbaine</a:t>
            </a:r>
            <a:endParaRPr lang="fr-FR" b="1" dirty="0"/>
          </a:p>
        </p:txBody>
      </p:sp>
      <p:sp>
        <p:nvSpPr>
          <p:cNvPr id="13" name="ZoneTexte 12"/>
          <p:cNvSpPr txBox="1"/>
          <p:nvPr/>
        </p:nvSpPr>
        <p:spPr>
          <a:xfrm>
            <a:off x="3949800" y="6056544"/>
            <a:ext cx="2119085" cy="646331"/>
          </a:xfrm>
          <a:prstGeom prst="rect">
            <a:avLst/>
          </a:prstGeom>
          <a:noFill/>
        </p:spPr>
        <p:txBody>
          <a:bodyPr wrap="square" rtlCol="0">
            <a:spAutoFit/>
          </a:bodyPr>
          <a:lstStyle/>
          <a:p>
            <a:pPr algn="ctr"/>
            <a:r>
              <a:rPr lang="fr-FR" b="1" dirty="0" smtClean="0"/>
              <a:t>Fermes urbaines verticales</a:t>
            </a:r>
            <a:endParaRPr lang="fr-FR" b="1" dirty="0"/>
          </a:p>
        </p:txBody>
      </p:sp>
      <p:sp>
        <p:nvSpPr>
          <p:cNvPr id="14" name="ZoneTexte 13"/>
          <p:cNvSpPr txBox="1"/>
          <p:nvPr/>
        </p:nvSpPr>
        <p:spPr>
          <a:xfrm>
            <a:off x="3803171" y="2560119"/>
            <a:ext cx="1728192" cy="369332"/>
          </a:xfrm>
          <a:prstGeom prst="rect">
            <a:avLst/>
          </a:prstGeom>
          <a:noFill/>
        </p:spPr>
        <p:txBody>
          <a:bodyPr wrap="square" rtlCol="0">
            <a:spAutoFit/>
          </a:bodyPr>
          <a:lstStyle/>
          <a:p>
            <a:pPr algn="ctr"/>
            <a:r>
              <a:rPr lang="fr-FR" b="1" dirty="0" err="1" smtClean="0"/>
              <a:t>Agricoolteurs</a:t>
            </a:r>
            <a:endParaRPr lang="fr-FR" b="1" dirty="0"/>
          </a:p>
        </p:txBody>
      </p:sp>
      <p:sp>
        <p:nvSpPr>
          <p:cNvPr id="15" name="ZoneTexte 14"/>
          <p:cNvSpPr txBox="1"/>
          <p:nvPr/>
        </p:nvSpPr>
        <p:spPr>
          <a:xfrm>
            <a:off x="2785299" y="5241144"/>
            <a:ext cx="1728192" cy="646331"/>
          </a:xfrm>
          <a:prstGeom prst="rect">
            <a:avLst/>
          </a:prstGeom>
          <a:noFill/>
        </p:spPr>
        <p:txBody>
          <a:bodyPr wrap="square" rtlCol="0">
            <a:spAutoFit/>
          </a:bodyPr>
          <a:lstStyle/>
          <a:p>
            <a:pPr algn="ctr"/>
            <a:r>
              <a:rPr lang="fr-FR" b="1" dirty="0" smtClean="0"/>
              <a:t>Elevages d’insectes</a:t>
            </a:r>
            <a:endParaRPr lang="fr-FR" b="1" dirty="0"/>
          </a:p>
        </p:txBody>
      </p:sp>
      <p:sp>
        <p:nvSpPr>
          <p:cNvPr id="16" name="ZoneTexte 15"/>
          <p:cNvSpPr txBox="1"/>
          <p:nvPr/>
        </p:nvSpPr>
        <p:spPr>
          <a:xfrm>
            <a:off x="5868144" y="2190787"/>
            <a:ext cx="1728192" cy="369332"/>
          </a:xfrm>
          <a:prstGeom prst="rect">
            <a:avLst/>
          </a:prstGeom>
          <a:noFill/>
        </p:spPr>
        <p:txBody>
          <a:bodyPr wrap="square" rtlCol="0">
            <a:spAutoFit/>
          </a:bodyPr>
          <a:lstStyle/>
          <a:p>
            <a:pPr algn="ctr"/>
            <a:r>
              <a:rPr lang="fr-FR" b="1" dirty="0" err="1" smtClean="0"/>
              <a:t>Hydroponie</a:t>
            </a:r>
            <a:endParaRPr lang="fr-FR" b="1" dirty="0"/>
          </a:p>
        </p:txBody>
      </p:sp>
      <p:sp>
        <p:nvSpPr>
          <p:cNvPr id="17" name="Titre 16"/>
          <p:cNvSpPr>
            <a:spLocks noGrp="1"/>
          </p:cNvSpPr>
          <p:nvPr>
            <p:ph type="title"/>
          </p:nvPr>
        </p:nvSpPr>
        <p:spPr>
          <a:xfrm>
            <a:off x="290862" y="-99392"/>
            <a:ext cx="8590335" cy="1143000"/>
          </a:xfrm>
        </p:spPr>
        <p:txBody>
          <a:bodyPr>
            <a:normAutofit fontScale="90000"/>
          </a:bodyPr>
          <a:lstStyle/>
          <a:p>
            <a:r>
              <a:rPr lang="fr-FR" dirty="0" smtClean="0"/>
              <a:t>Les mille visages de l’Agriculture Urbaine</a:t>
            </a:r>
            <a:endParaRPr lang="fr-F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8765" y="1904796"/>
            <a:ext cx="1073136" cy="186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739" y="4573407"/>
            <a:ext cx="1717162" cy="98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566" y="1904796"/>
            <a:ext cx="1587649" cy="92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323" y="896826"/>
            <a:ext cx="1966442" cy="90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906" y="5733380"/>
            <a:ext cx="1780233" cy="109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9800" y="1222662"/>
            <a:ext cx="1739666" cy="114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011" y="3881799"/>
            <a:ext cx="127635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965" y="5676625"/>
            <a:ext cx="1655250" cy="967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ZoneTexte 26"/>
          <p:cNvSpPr txBox="1"/>
          <p:nvPr/>
        </p:nvSpPr>
        <p:spPr>
          <a:xfrm>
            <a:off x="690516" y="5194978"/>
            <a:ext cx="1728192" cy="369332"/>
          </a:xfrm>
          <a:prstGeom prst="rect">
            <a:avLst/>
          </a:prstGeom>
          <a:noFill/>
        </p:spPr>
        <p:txBody>
          <a:bodyPr wrap="square" rtlCol="0">
            <a:spAutoFit/>
          </a:bodyPr>
          <a:lstStyle/>
          <a:p>
            <a:pPr algn="ctr"/>
            <a:r>
              <a:rPr lang="fr-FR" b="1" dirty="0" smtClean="0"/>
              <a:t>Balcons cultivés</a:t>
            </a:r>
            <a:endParaRPr lang="fr-FR" b="1" dirty="0"/>
          </a:p>
        </p:txBody>
      </p:sp>
      <p:sp>
        <p:nvSpPr>
          <p:cNvPr id="28" name="ZoneTexte 27"/>
          <p:cNvSpPr txBox="1"/>
          <p:nvPr/>
        </p:nvSpPr>
        <p:spPr>
          <a:xfrm>
            <a:off x="2445440" y="2744785"/>
            <a:ext cx="1247395" cy="646331"/>
          </a:xfrm>
          <a:prstGeom prst="rect">
            <a:avLst/>
          </a:prstGeom>
          <a:noFill/>
        </p:spPr>
        <p:txBody>
          <a:bodyPr wrap="square" rtlCol="0">
            <a:spAutoFit/>
          </a:bodyPr>
          <a:lstStyle/>
          <a:p>
            <a:pPr algn="ctr"/>
            <a:r>
              <a:rPr lang="fr-FR" b="1" dirty="0" smtClean="0"/>
              <a:t>Ruelles vertes</a:t>
            </a:r>
            <a:endParaRPr lang="fr-FR" b="1" dirty="0"/>
          </a:p>
        </p:txBody>
      </p:sp>
      <p:sp>
        <p:nvSpPr>
          <p:cNvPr id="29" name="ZoneTexte 28"/>
          <p:cNvSpPr txBox="1"/>
          <p:nvPr/>
        </p:nvSpPr>
        <p:spPr>
          <a:xfrm>
            <a:off x="5340829" y="3168773"/>
            <a:ext cx="1247395" cy="646331"/>
          </a:xfrm>
          <a:prstGeom prst="rect">
            <a:avLst/>
          </a:prstGeom>
          <a:noFill/>
        </p:spPr>
        <p:txBody>
          <a:bodyPr wrap="square" rtlCol="0">
            <a:spAutoFit/>
          </a:bodyPr>
          <a:lstStyle/>
          <a:p>
            <a:pPr algn="ctr"/>
            <a:r>
              <a:rPr lang="fr-FR" b="1" dirty="0" smtClean="0"/>
              <a:t>Serres urbaines</a:t>
            </a:r>
            <a:endParaRPr lang="fr-FR" b="1" dirty="0"/>
          </a:p>
        </p:txBody>
      </p:sp>
    </p:spTree>
    <p:extLst>
      <p:ext uri="{BB962C8B-B14F-4D97-AF65-F5344CB8AC3E}">
        <p14:creationId xmlns:p14="http://schemas.microsoft.com/office/powerpoint/2010/main" val="319295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0326" y="116632"/>
            <a:ext cx="8229600" cy="1143000"/>
          </a:xfrm>
        </p:spPr>
        <p:txBody>
          <a:bodyPr>
            <a:normAutofit fontScale="90000"/>
          </a:bodyPr>
          <a:lstStyle/>
          <a:p>
            <a:r>
              <a:rPr lang="fr-FR" b="1" dirty="0" smtClean="0">
                <a:solidFill>
                  <a:srgbClr val="92D050"/>
                </a:solidFill>
              </a:rPr>
              <a:t>Les jardins communautaires, entre sécurité alimentaire et lien social.</a:t>
            </a:r>
            <a:endParaRPr lang="fr-FR" b="1" dirty="0">
              <a:solidFill>
                <a:srgbClr val="92D05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050" y="2060848"/>
            <a:ext cx="6235876" cy="346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1550347"/>
            <a:ext cx="1584176" cy="274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371989" y="5805264"/>
            <a:ext cx="2799997" cy="369332"/>
          </a:xfrm>
          <a:prstGeom prst="rect">
            <a:avLst/>
          </a:prstGeom>
          <a:noFill/>
        </p:spPr>
        <p:txBody>
          <a:bodyPr wrap="none" rtlCol="0">
            <a:spAutoFit/>
          </a:bodyPr>
          <a:lstStyle/>
          <a:p>
            <a:r>
              <a:rPr lang="fr-FR" dirty="0" smtClean="0"/>
              <a:t>L’exemple de Jeanne Mance</a:t>
            </a:r>
            <a:endParaRPr lang="fr-FR" dirty="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16" y="3501008"/>
            <a:ext cx="3148013"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551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84447" y="26729"/>
            <a:ext cx="8064896" cy="3970318"/>
          </a:xfrm>
          <a:prstGeom prst="rect">
            <a:avLst/>
          </a:prstGeom>
          <a:noFill/>
        </p:spPr>
        <p:txBody>
          <a:bodyPr wrap="square" rtlCol="0">
            <a:spAutoFit/>
          </a:bodyPr>
          <a:lstStyle/>
          <a:p>
            <a:pPr>
              <a:lnSpc>
                <a:spcPct val="150000"/>
              </a:lnSpc>
            </a:pPr>
            <a:r>
              <a:rPr lang="fr-FR" sz="2400" b="1" dirty="0" smtClean="0"/>
              <a:t>95 jardins communautaires </a:t>
            </a:r>
            <a:r>
              <a:rPr lang="fr-FR" sz="2400" dirty="0" smtClean="0"/>
              <a:t>dans Montréal</a:t>
            </a:r>
          </a:p>
          <a:p>
            <a:pPr>
              <a:lnSpc>
                <a:spcPct val="150000"/>
              </a:lnSpc>
            </a:pPr>
            <a:r>
              <a:rPr lang="fr-FR" sz="2400" dirty="0" smtClean="0"/>
              <a:t>Depuis 40 ans (les + anciens au monde)</a:t>
            </a:r>
          </a:p>
          <a:p>
            <a:pPr>
              <a:lnSpc>
                <a:spcPct val="150000"/>
              </a:lnSpc>
            </a:pPr>
            <a:endParaRPr lang="fr-FR" sz="2400" dirty="0" smtClean="0"/>
          </a:p>
          <a:p>
            <a:pPr>
              <a:lnSpc>
                <a:spcPct val="150000"/>
              </a:lnSpc>
            </a:pPr>
            <a:r>
              <a:rPr lang="fr-FR" sz="2400" dirty="0" smtClean="0"/>
              <a:t>Une </a:t>
            </a:r>
            <a:r>
              <a:rPr lang="fr-FR" sz="2400" b="1" dirty="0" smtClean="0"/>
              <a:t>stratégie alimentaire </a:t>
            </a:r>
            <a:r>
              <a:rPr lang="fr-FR" sz="2400" dirty="0" smtClean="0"/>
              <a:t>(nourrir une population) </a:t>
            </a:r>
            <a:r>
              <a:rPr lang="fr-FR" sz="2400" b="1" dirty="0" smtClean="0"/>
              <a:t>sociale</a:t>
            </a:r>
            <a:r>
              <a:rPr lang="fr-FR" sz="2400" dirty="0" smtClean="0"/>
              <a:t> (de personnes précaires) et </a:t>
            </a:r>
            <a:r>
              <a:rPr lang="fr-FR" sz="2400" b="1" dirty="0" smtClean="0"/>
              <a:t>urbaine</a:t>
            </a:r>
            <a:r>
              <a:rPr lang="fr-FR" sz="2400" dirty="0" smtClean="0"/>
              <a:t> (reconquérir des friches), aujourd’hui souvent pratiquée pour le loisir et la socialisation (personnes âgées seules, issues de l’immigration, etc.)</a:t>
            </a:r>
            <a:endParaRPr lang="fr-FR"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258929"/>
            <a:ext cx="4228133" cy="239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221088"/>
            <a:ext cx="4283643" cy="240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837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1393</TotalTime>
  <Words>1249</Words>
  <Application>Microsoft Office PowerPoint</Application>
  <PresentationFormat>Affichage à l'écran (4:3)</PresentationFormat>
  <Paragraphs>242</Paragraphs>
  <Slides>29</Slides>
  <Notes>0</Notes>
  <HiddenSlides>0</HiddenSlides>
  <MMClips>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Thème Office</vt:lpstr>
      <vt:lpstr>Des nouvelles de l’agriculture urbaine!</vt:lpstr>
      <vt:lpstr>Qu’est-ce que l’Ecole d’Été de l’Agriculture Urbaine de Montréal?</vt:lpstr>
      <vt:lpstr>Présentation PowerPoint</vt:lpstr>
      <vt:lpstr>Quelles évolutions de l’agriculture urbaine ces 10 dernières années?</vt:lpstr>
      <vt:lpstr>Il y a 10 ans…</vt:lpstr>
      <vt:lpstr>Aujourd’hui…</vt:lpstr>
      <vt:lpstr>Les mille visages de l’Agriculture Urbaine</vt:lpstr>
      <vt:lpstr>Les jardins communautaires, entre sécurité alimentaire et lien social.</vt:lpstr>
      <vt:lpstr>Présentation PowerPoint</vt:lpstr>
      <vt:lpstr>Présentation PowerPoint</vt:lpstr>
      <vt:lpstr>Vergers urbains vs délinquance? </vt:lpstr>
      <vt:lpstr>En visite sur le plus grand toit cultivé de Montréal… l’IGA. Outils marketing, AU et besoins locaux</vt:lpstr>
      <vt:lpstr>Quels buts, quels clients?</vt:lpstr>
      <vt:lpstr>Présentation PowerPoint</vt:lpstr>
      <vt:lpstr>Et le retour à un urbanisme tactique, évènementiel…</vt:lpstr>
      <vt:lpstr>Les jardins Gamelin</vt:lpstr>
      <vt:lpstr>Présentation PowerPoint</vt:lpstr>
      <vt:lpstr>Présentation PowerPoint</vt:lpstr>
      <vt:lpstr>Un espace éphémère…qui dure. Des enjeux multiples de sécurité urbaine, sociale, alimentaire, de mixité, d’environnement, etc.</vt:lpstr>
      <vt:lpstr>Guérilla gardening, ou la réappropriation directe de l’espace urbain</vt:lpstr>
      <vt:lpstr>Se réapproprier la ville. L’AU pour revoir la planification des territoires</vt:lpstr>
      <vt:lpstr>Présentation PowerPoint</vt:lpstr>
      <vt:lpstr>Quelles politiques publiques pour l’AU?</vt:lpstr>
      <vt:lpstr>Gouvernance et consultation publique au cœur de l’AU.</vt:lpstr>
      <vt:lpstr>Justice social et alimentaire. Quelle place dans l’AU?</vt:lpstr>
      <vt:lpstr>Et si l’agriculture urbaine s’opposait à la justice alimentaire?! Questionnement de nombreux auteurs… </vt:lpstr>
      <vt:lpstr>Quels enjeux à venir?</vt:lpstr>
      <vt:lpstr>Références, contacts, sources:</vt:lpstr>
      <vt:lpstr>Et ailleurs dans le monde?</vt:lpstr>
    </vt:vector>
  </TitlesOfParts>
  <Company>ENS de Lyon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Laval Myriam</dc:creator>
  <cp:lastModifiedBy>Laval Myriam</cp:lastModifiedBy>
  <cp:revision>38</cp:revision>
  <dcterms:created xsi:type="dcterms:W3CDTF">2018-12-13T14:50:12Z</dcterms:created>
  <dcterms:modified xsi:type="dcterms:W3CDTF">2018-12-14T14:03:15Z</dcterms:modified>
</cp:coreProperties>
</file>