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81" r:id="rId4"/>
    <p:sldId id="274" r:id="rId5"/>
    <p:sldId id="282" r:id="rId6"/>
    <p:sldId id="286" r:id="rId7"/>
    <p:sldId id="283" r:id="rId8"/>
    <p:sldId id="28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  <a:srgbClr val="E14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099" autoAdjust="0"/>
  </p:normalViewPr>
  <p:slideViewPr>
    <p:cSldViewPr>
      <p:cViewPr>
        <p:scale>
          <a:sx n="70" d="100"/>
          <a:sy n="70" d="100"/>
        </p:scale>
        <p:origin x="-1795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EC47F-1A66-4516-B196-D44006C4F058}" type="datetimeFigureOut">
              <a:rPr lang="fr-FR" smtClean="0"/>
              <a:t>16/12/2018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2261B-9D39-47C5-B952-705648812E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75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2261B-9D39-47C5-B952-705648812EF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233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4 thèmes qui font système : production, commercialisation, nutrition, solidarité alimentaire </a:t>
            </a:r>
            <a:endParaRPr lang="fr-FR" baseline="0" dirty="0" smtClean="0"/>
          </a:p>
          <a:p>
            <a:r>
              <a:rPr lang="fr-FR" baseline="0" dirty="0" smtClean="0"/>
              <a:t>1. Retour de l’agri, y compris dans les villes mais sociétés à 2 vitesses, accès ou non selon les espaces, donc intro DD avec plus de justice sociale et spatiale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Notion DD a traversé</a:t>
            </a:r>
            <a:r>
              <a:rPr lang="fr-FR" baseline="0" dirty="0" smtClean="0"/>
              <a:t> les décennies et change de sens, son contenu évolue…. La société évolue, contexte aussi, nécessité de questionner la notion de DD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2. Lien avec le primaire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3. Mangeur/producteur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2261B-9D39-47C5-B952-705648812EF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40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</a:t>
            </a:r>
            <a:r>
              <a:rPr lang="fr-FR" baseline="0" dirty="0" smtClean="0"/>
              <a:t> résumer :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Ensemble </a:t>
            </a:r>
            <a:r>
              <a:rPr lang="fr-FR" baseline="0" dirty="0" err="1" smtClean="0"/>
              <a:t>chgts</a:t>
            </a:r>
            <a:r>
              <a:rPr lang="fr-FR" baseline="0" dirty="0" smtClean="0"/>
              <a:t> opérés par le projet sur les 3 plans (thématiques/…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Chgt</a:t>
            </a:r>
            <a:r>
              <a:rPr lang="fr-FR" baseline="0" dirty="0" smtClean="0"/>
              <a:t> le + central = questionnement des notions  (EDD, ERE…) = plutôt précurseur relativement à l’institution dans le but faire bouger les lignes. 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2261B-9D39-47C5-B952-705648812EF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73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9EE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282620" cy="692696"/>
          </a:xfrm>
          <a:prstGeom prst="rect">
            <a:avLst/>
          </a:prstGeom>
        </p:spPr>
      </p:pic>
      <p:pic>
        <p:nvPicPr>
          <p:cNvPr id="18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6309320"/>
            <a:ext cx="1308732" cy="4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9" y="260648"/>
            <a:ext cx="168018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45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66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2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183" y="2132856"/>
            <a:ext cx="4040188" cy="3951288"/>
          </a:xfrm>
        </p:spPr>
        <p:txBody>
          <a:bodyPr/>
          <a:lstStyle>
            <a:lvl1pPr>
              <a:defRPr sz="2400">
                <a:solidFill>
                  <a:srgbClr val="009EE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008" y="2132856"/>
            <a:ext cx="4041775" cy="3951288"/>
          </a:xfrm>
        </p:spPr>
        <p:txBody>
          <a:bodyPr/>
          <a:lstStyle>
            <a:lvl1pPr>
              <a:defRPr sz="2400">
                <a:solidFill>
                  <a:srgbClr val="009EE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84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7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0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93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F2EB-A1C6-4332-B261-091FA23EA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87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384225" y="59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18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F2EB-A1C6-4332-B261-091FA23EA55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282620" cy="6926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63" y="6237312"/>
            <a:ext cx="1761637" cy="600711"/>
          </a:xfrm>
          <a:prstGeom prst="rect">
            <a:avLst/>
          </a:prstGeom>
        </p:spPr>
      </p:pic>
      <p:pic>
        <p:nvPicPr>
          <p:cNvPr id="9" name="Imag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36" y="6340023"/>
            <a:ext cx="830436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94918"/>
            <a:ext cx="864096" cy="51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6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9EE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EE0"/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EE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EE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Clr>
          <a:srgbClr val="E14D16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14D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png"/><Relationship Id="rId7" Type="http://schemas.openxmlformats.org/officeDocument/2006/relationships/hyperlink" Target="mailto:reseaumargueriteasso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rojetmarguerite@ens-lyon.fr" TargetMode="External"/><Relationship Id="rId5" Type="http://schemas.openxmlformats.org/officeDocument/2006/relationships/hyperlink" Target="https://marguerite.ens-lyon.fr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87824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https://marguerite.ens-lyon.fr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5154" t="15457" r="78550"/>
          <a:stretch/>
        </p:blipFill>
        <p:spPr>
          <a:xfrm>
            <a:off x="539552" y="6165304"/>
            <a:ext cx="1346118" cy="6797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95735" y="404664"/>
            <a:ext cx="6701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>
                <a:solidFill>
                  <a:srgbClr val="009EE0"/>
                </a:solidFill>
                <a:latin typeface="Arial Narrow" panose="020B0606020202030204" pitchFamily="34" charset="0"/>
              </a:rPr>
              <a:t>Journée de regroupement du réseau Marguerite 14 décembre 2018</a:t>
            </a:r>
            <a:endParaRPr lang="fr-FR" sz="2800" dirty="0">
              <a:solidFill>
                <a:srgbClr val="009EE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 8" descr="Couverture Bloc note journaliste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4"/>
          <a:stretch/>
        </p:blipFill>
        <p:spPr>
          <a:xfrm>
            <a:off x="1809905" y="1676060"/>
            <a:ext cx="2355838" cy="26670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4869160"/>
            <a:ext cx="86453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hlinkClick r:id="rId5"/>
              </a:rPr>
              <a:t>Un site  : https://marguerite.ens-lyon.fr</a:t>
            </a:r>
            <a:endParaRPr lang="fr-FR" sz="1400" dirty="0" smtClean="0"/>
          </a:p>
          <a:p>
            <a:r>
              <a:rPr lang="fr-FR" sz="1400" dirty="0" smtClean="0">
                <a:hlinkClick r:id="rId6"/>
              </a:rPr>
              <a:t>Contact : projetmarguerite@ens-lyon.fr</a:t>
            </a:r>
            <a:endParaRPr lang="fr-FR" sz="1400" dirty="0" smtClean="0"/>
          </a:p>
          <a:p>
            <a:r>
              <a:rPr lang="fr-FR" sz="1400" dirty="0" smtClean="0"/>
              <a:t>Une association : Réseau Marguerite, cultivons ensemble un monde plus juste: </a:t>
            </a:r>
            <a:r>
              <a:rPr lang="fr-FR" sz="1400" dirty="0" smtClean="0">
                <a:hlinkClick r:id="rId7"/>
              </a:rPr>
              <a:t>reseaumargueriteasso@gmail.com</a:t>
            </a:r>
            <a:endParaRPr lang="fr-FR" sz="1400" dirty="0" smtClean="0"/>
          </a:p>
          <a:p>
            <a:r>
              <a:rPr lang="fr-FR" sz="1400" dirty="0" smtClean="0"/>
              <a:t>Journée préparée par : Myriam Laval, Julie Le Gall, Céline Revel, Jean-Christophe </a:t>
            </a:r>
            <a:r>
              <a:rPr lang="fr-FR" sz="1400" dirty="0" err="1" smtClean="0"/>
              <a:t>Vohl</a:t>
            </a:r>
            <a:r>
              <a:rPr lang="fr-FR" sz="1400" dirty="0" smtClean="0"/>
              <a:t>, Laurence </a:t>
            </a:r>
            <a:r>
              <a:rPr lang="fr-FR" sz="1400" dirty="0" err="1" smtClean="0"/>
              <a:t>Tranchand</a:t>
            </a:r>
            <a:r>
              <a:rPr lang="fr-FR" sz="1400" dirty="0"/>
              <a:t>-</a:t>
            </a:r>
            <a:r>
              <a:rPr lang="fr-FR" sz="1400" dirty="0" smtClean="0"/>
              <a:t>Granger, Alexandra </a:t>
            </a:r>
            <a:r>
              <a:rPr lang="fr-FR" sz="1400" dirty="0" err="1" smtClean="0"/>
              <a:t>Mélillo</a:t>
            </a:r>
            <a:r>
              <a:rPr lang="fr-FR" sz="1400" dirty="0" smtClean="0"/>
              <a:t>. </a:t>
            </a:r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/>
              <a:t> </a:t>
            </a:r>
          </a:p>
          <a:p>
            <a:endParaRPr lang="fr-FR" dirty="0"/>
          </a:p>
        </p:txBody>
      </p:sp>
      <p:pic>
        <p:nvPicPr>
          <p:cNvPr id="12" name="Imag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16967"/>
            <a:ext cx="1938139" cy="2226171"/>
          </a:xfrm>
          <a:prstGeom prst="rect">
            <a:avLst/>
          </a:prstGeom>
        </p:spPr>
      </p:pic>
      <p:sp>
        <p:nvSpPr>
          <p:cNvPr id="4" name="AutoShape 2" descr="https://webmail.ens-lyon.fr/?_task=mail&amp;_action=get&amp;_mbox=INBOX&amp;_uid=12553&amp;_token=LrbsH01gOi3YmEe0BFs7PkxaCSgiWhh0&amp;_part=2.2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59" y="6165304"/>
            <a:ext cx="493160" cy="65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2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1520" y="-99392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9EE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/>
              <a:t>Introduction : Les enjeux du projet Marguerite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497" y="1931348"/>
            <a:ext cx="2042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Enjeux thématiques</a:t>
            </a:r>
          </a:p>
          <a:p>
            <a:pPr algn="ctr"/>
            <a:r>
              <a:rPr lang="fr-FR" dirty="0" smtClean="0"/>
              <a:t>Du développement </a:t>
            </a:r>
            <a:r>
              <a:rPr lang="fr-FR" dirty="0"/>
              <a:t>d</a:t>
            </a:r>
            <a:r>
              <a:rPr lang="fr-FR" dirty="0" smtClean="0"/>
              <a:t>urable à des sociétés plus justes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766797" y="4748951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Enjeux </a:t>
            </a:r>
            <a:r>
              <a:rPr lang="fr-FR" b="1" dirty="0" smtClean="0"/>
              <a:t>scolaires</a:t>
            </a:r>
          </a:p>
          <a:p>
            <a:pPr algn="ctr"/>
            <a:r>
              <a:rPr lang="fr-FR" dirty="0" smtClean="0"/>
              <a:t>Au-delà de l’éco-geste et de la prescription : vers la démarche citoyenne de projet.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804248" y="1988840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Enjeux </a:t>
            </a:r>
            <a:r>
              <a:rPr lang="fr-FR" b="1" dirty="0" smtClean="0"/>
              <a:t>territoriaux</a:t>
            </a:r>
          </a:p>
          <a:p>
            <a:pPr algn="ctr"/>
            <a:r>
              <a:rPr lang="fr-FR" dirty="0" smtClean="0"/>
              <a:t>Connexions / reconnexions: Rencontrer son territoire et bâtir un réseau 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35" y="926355"/>
            <a:ext cx="4314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7230">
            <a:off x="4097382" y="3847089"/>
            <a:ext cx="822991" cy="86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2922" flipH="1">
            <a:off x="5880364" y="2346038"/>
            <a:ext cx="720512" cy="75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4078">
            <a:off x="2254219" y="2131130"/>
            <a:ext cx="809296" cy="85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3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4723053" cy="38164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17648"/>
            <a:ext cx="5760640" cy="196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b="8325"/>
          <a:stretch/>
        </p:blipFill>
        <p:spPr>
          <a:xfrm>
            <a:off x="1986038" y="1446989"/>
            <a:ext cx="4931885" cy="36839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04248" y="99350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6600"/>
                </a:solidFill>
              </a:rPr>
              <a:t>Collecter de données pour la recherche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64288" y="336976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Développer  les initiatives sur le territoire </a:t>
            </a:r>
            <a:endParaRPr lang="fr-FR" b="1" dirty="0">
              <a:solidFill>
                <a:schemeClr val="accent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88224" y="4449589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Tisser un réseau de partenaires étendu</a:t>
            </a:r>
            <a:endParaRPr lang="fr-FR" b="1" dirty="0">
              <a:solidFill>
                <a:schemeClr val="accent3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123728" y="191229"/>
            <a:ext cx="2736304" cy="1203972"/>
            <a:chOff x="1043608" y="482188"/>
            <a:chExt cx="2736304" cy="1203972"/>
          </a:xfrm>
        </p:grpSpPr>
        <p:sp>
          <p:nvSpPr>
            <p:cNvPr id="6" name="ZoneTexte 5"/>
            <p:cNvSpPr txBox="1"/>
            <p:nvPr/>
          </p:nvSpPr>
          <p:spPr>
            <a:xfrm>
              <a:off x="1043608" y="482188"/>
              <a:ext cx="27363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accent4"/>
                  </a:solidFill>
                </a:rPr>
                <a:t>Infuser les méthodologies de la recherche dans la classe</a:t>
              </a:r>
              <a:endParaRPr lang="fr-FR" b="1" dirty="0">
                <a:solidFill>
                  <a:schemeClr val="accent4"/>
                </a:solidFill>
              </a:endParaRPr>
            </a:p>
          </p:txBody>
        </p:sp>
        <p:pic>
          <p:nvPicPr>
            <p:cNvPr id="1026" name="Picture 2" descr="https://s1.qwant.com/thumbr/0x0/3/b/cd3d80af170ef54d7b669dc885977a/b_1_q_0_p_0.jpg?u=http%3A%2F%2Fthumbs.dreamstime.com%2Fz%2Ftea-bag-label-hand-drawing-sketch-vector-illustration-34459498.jpg&amp;q=0&amp;b=1&amp;p=0&amp;a=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2" b="16700"/>
            <a:stretch/>
          </p:blipFill>
          <p:spPr bwMode="auto">
            <a:xfrm>
              <a:off x="2843808" y="1124875"/>
              <a:ext cx="608558" cy="561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ZoneTexte 8"/>
          <p:cNvSpPr txBox="1"/>
          <p:nvPr/>
        </p:nvSpPr>
        <p:spPr>
          <a:xfrm>
            <a:off x="512082" y="420759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/>
                </a:solidFill>
              </a:rPr>
              <a:t>Bousculer les </a:t>
            </a:r>
          </a:p>
          <a:p>
            <a:pPr algn="ctr"/>
            <a:r>
              <a:rPr lang="fr-FR" b="1" dirty="0" smtClean="0">
                <a:solidFill>
                  <a:schemeClr val="accent4"/>
                </a:solidFill>
              </a:rPr>
              <a:t>a priori des adultes / des élèves</a:t>
            </a:r>
            <a:endParaRPr lang="fr-FR" b="1" dirty="0">
              <a:solidFill>
                <a:schemeClr val="accent4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84948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Investir la citoyenneté par des actions concrètes</a:t>
            </a:r>
            <a:endParaRPr lang="fr-FR" b="1" dirty="0">
              <a:solidFill>
                <a:schemeClr val="accent3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321376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Être utile sur son territoire en matière de DD</a:t>
            </a:r>
            <a:endParaRPr lang="fr-FR" b="1" dirty="0">
              <a:solidFill>
                <a:schemeClr val="accent3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13412" y="5421827"/>
            <a:ext cx="304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/>
                </a:solidFill>
              </a:rPr>
              <a:t>Penser horizontalement , </a:t>
            </a:r>
            <a:r>
              <a:rPr lang="fr-FR" b="1" u="sng" dirty="0" smtClean="0">
                <a:solidFill>
                  <a:schemeClr val="accent4"/>
                </a:solidFill>
              </a:rPr>
              <a:t>avec</a:t>
            </a:r>
            <a:r>
              <a:rPr lang="fr-FR" b="1" dirty="0" smtClean="0">
                <a:solidFill>
                  <a:schemeClr val="accent4"/>
                </a:solidFill>
              </a:rPr>
              <a:t> les « générations futures »</a:t>
            </a:r>
            <a:endParaRPr lang="fr-FR" b="1" dirty="0">
              <a:solidFill>
                <a:schemeClr val="accent4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73815" y="2012647"/>
            <a:ext cx="1970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/>
                </a:solidFill>
              </a:rPr>
              <a:t>Rapprocher enseignement secondaire et recherche</a:t>
            </a:r>
            <a:endParaRPr lang="fr-FR" b="1" dirty="0">
              <a:solidFill>
                <a:schemeClr val="accent4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04048" y="18864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/>
                </a:solidFill>
              </a:rPr>
              <a:t>Ouvrir les portes de l’université à des collégiens</a:t>
            </a:r>
            <a:endParaRPr lang="fr-FR" b="1" dirty="0"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07904" y="249463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6600"/>
                </a:solidFill>
              </a:rPr>
              <a:t>Questionner</a:t>
            </a:r>
          </a:p>
          <a:p>
            <a:pPr algn="ctr"/>
            <a:r>
              <a:rPr lang="fr-FR" b="1" dirty="0" smtClean="0">
                <a:solidFill>
                  <a:srgbClr val="FF6600"/>
                </a:solidFill>
              </a:rPr>
              <a:t>les notions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59632" y="542182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/>
                </a:solidFill>
              </a:rPr>
              <a:t>Fonctionner en interdisciplinarité</a:t>
            </a:r>
            <a:endParaRPr lang="fr-FR" b="1" dirty="0">
              <a:solidFill>
                <a:schemeClr val="accent4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920" y="2001614"/>
            <a:ext cx="193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6600"/>
                </a:solidFill>
              </a:rPr>
              <a:t>Développer une éco-citoyenneté critique</a:t>
            </a:r>
            <a:endParaRPr lang="fr-FR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Tour de table </a:t>
            </a:r>
            <a:r>
              <a:rPr lang="fr-FR" dirty="0"/>
              <a:t>: les envies, les besoins de chacun, les projets de cette année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51520" y="116632"/>
            <a:ext cx="864096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9EE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/>
              <a:t>Tour de table 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25" y="1196752"/>
            <a:ext cx="5631205" cy="466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5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7504" y="116632"/>
            <a:ext cx="87849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9EE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/>
              <a:t>Le congrès: propositions et réflexions sur la formule #3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15516" y="1916832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1- Pourquoi des changements?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Des moyens diminués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Quels besoins humains, quelle aide des collèges?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r>
              <a:rPr lang="fr-FR" sz="2400" b="1" dirty="0" smtClean="0"/>
              <a:t>2- Définir des objectifs prioritaires</a:t>
            </a:r>
          </a:p>
          <a:p>
            <a:r>
              <a:rPr lang="fr-FR" sz="2400" dirty="0" smtClean="0"/>
              <a:t>Favoriser les échanges et la rencontre des élèves du réseau. </a:t>
            </a:r>
          </a:p>
          <a:p>
            <a:r>
              <a:rPr lang="fr-FR" sz="2400" dirty="0" smtClean="0"/>
              <a:t>Valoriser le travail et l’implication des élèves</a:t>
            </a:r>
          </a:p>
        </p:txBody>
      </p:sp>
    </p:spTree>
    <p:extLst>
      <p:ext uri="{BB962C8B-B14F-4D97-AF65-F5344CB8AC3E}">
        <p14:creationId xmlns:p14="http://schemas.microsoft.com/office/powerpoint/2010/main" val="33426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7504" y="44624"/>
            <a:ext cx="87849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9EE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/>
              <a:t>Le congrès: propositions et réflexions sur la formule #3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3528" y="1003950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r>
              <a:rPr lang="fr-FR" sz="2400" b="1" dirty="0" smtClean="0"/>
              <a:t>3- Concevoir une « maquette » de la journée cohérente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La conférence : mieux préparer les élèves -&gt; lien avec le conférencier en amont? ….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Cadrage des présentations des </a:t>
            </a:r>
            <a:r>
              <a:rPr lang="fr-FR" sz="2400" dirty="0" smtClean="0"/>
              <a:t>élèves: Focus sur un temps fort ou une partie du projet -&gt; choix en lien pour éviter les redites et avoir le temps d’aller plus en profondeur dans les explications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Donner à voir le projet annuel d’une autre façon : Posters cadrés? Expo itinérante dans le réseau en plus du jour J? Comment la rendre vivante? Accessible aux visiteurs?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Les ateliers de l’après-midi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Favoriser le réinvestissement des acquis, l’utilisation de la réflexion développée par les élèves tout au long de l’année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Quelle organisation? Quels intervenants?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807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07504" y="-243408"/>
            <a:ext cx="87849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9EE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/>
              <a:t>Le réseau, l’association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764704"/>
            <a:ext cx="864096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1- Le rôle de l’association </a:t>
            </a:r>
            <a:r>
              <a:rPr lang="fr-FR" sz="2400" dirty="0" smtClean="0"/>
              <a:t>: Le ressenti de chacun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C’est quoi pour moi, quel doit être son rôle?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Qu’est-ce que cela m’apporte d’appartenir au réseau?</a:t>
            </a:r>
          </a:p>
          <a:p>
            <a:endParaRPr lang="fr-FR" sz="1600" b="1" dirty="0" smtClean="0"/>
          </a:p>
          <a:p>
            <a:r>
              <a:rPr lang="fr-FR" sz="2400" b="1" dirty="0"/>
              <a:t>2</a:t>
            </a:r>
            <a:r>
              <a:rPr lang="fr-FR" sz="2400" b="1" dirty="0" smtClean="0"/>
              <a:t>- L’action de l’association depuis septembre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Demande de subvention auprès de la métropole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Dépôt de projet pour obtenir un nouveau financement dans le cadre du PNA</a:t>
            </a:r>
          </a:p>
          <a:p>
            <a:endParaRPr lang="fr-FR" sz="1600" b="1" dirty="0"/>
          </a:p>
          <a:p>
            <a:r>
              <a:rPr lang="fr-FR" sz="2400" b="1" dirty="0"/>
              <a:t>3</a:t>
            </a:r>
            <a:r>
              <a:rPr lang="fr-FR" sz="2400" b="1" dirty="0" smtClean="0"/>
              <a:t>- Les besoins de l’association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Adhésions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Alimenter le kit Marguerite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Avoir une « vitrine » pour montrer la vitalité du réseau aux bailleurs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Se développer en agrégeant plus de volontaires</a:t>
            </a:r>
            <a:endParaRPr lang="fr-FR" sz="2400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53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-ife-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masque-ife-2016</Template>
  <TotalTime>3384</TotalTime>
  <Words>465</Words>
  <Application>Microsoft Office PowerPoint</Application>
  <PresentationFormat>Affichage à l'écran (4:3)</PresentationFormat>
  <Paragraphs>74</Paragraphs>
  <Slides>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masque-ife-2016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ENS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Joelle Pornin</dc:creator>
  <cp:lastModifiedBy>Celine Revel</cp:lastModifiedBy>
  <cp:revision>284</cp:revision>
  <dcterms:created xsi:type="dcterms:W3CDTF">2017-10-30T12:59:44Z</dcterms:created>
  <dcterms:modified xsi:type="dcterms:W3CDTF">2018-12-16T16:34:35Z</dcterms:modified>
</cp:coreProperties>
</file>