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62" r:id="rId11"/>
    <p:sldId id="263" r:id="rId12"/>
    <p:sldId id="266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2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A" dirty="0" smtClean="0"/>
              <a:t>Drag </a:t>
            </a:r>
            <a:r>
              <a:rPr lang="fr-CA" dirty="0" err="1" smtClean="0"/>
              <a:t>picture</a:t>
            </a:r>
            <a:r>
              <a:rPr lang="fr-CA" dirty="0" smtClean="0"/>
              <a:t> to </a:t>
            </a:r>
            <a:r>
              <a:rPr lang="fr-CA" dirty="0" err="1" smtClean="0"/>
              <a:t>placeholder</a:t>
            </a:r>
            <a:r>
              <a:rPr lang="fr-CA" dirty="0" smtClean="0"/>
              <a:t> or click </a:t>
            </a:r>
            <a:r>
              <a:rPr lang="fr-CA" dirty="0" err="1" smtClean="0"/>
              <a:t>icon</a:t>
            </a:r>
            <a:r>
              <a:rPr lang="fr-CA" dirty="0" smtClean="0"/>
              <a:t> to </a:t>
            </a:r>
            <a:r>
              <a:rPr lang="fr-CA" dirty="0" err="1" smtClean="0"/>
              <a:t>add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17-03-23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17-03-23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Relationship Id="rId3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75591"/>
            <a:ext cx="3250360" cy="1317512"/>
          </a:xfrm>
        </p:spPr>
        <p:txBody>
          <a:bodyPr/>
          <a:lstStyle/>
          <a:p>
            <a:r>
              <a:rPr lang="fr-CA" dirty="0" smtClean="0"/>
              <a:t>Les jardins des </a:t>
            </a:r>
            <a:br>
              <a:rPr lang="fr-CA" dirty="0" smtClean="0"/>
            </a:br>
            <a:r>
              <a:rPr lang="fr-CA" dirty="0" smtClean="0"/>
              <a:t>Patriotes</a:t>
            </a:r>
            <a:endParaRPr lang="fr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8946" y="1436533"/>
            <a:ext cx="3250360" cy="3935412"/>
          </a:xfrm>
        </p:spPr>
        <p:txBody>
          <a:bodyPr/>
          <a:lstStyle/>
          <a:p>
            <a:r>
              <a:rPr lang="fr-CA" dirty="0"/>
              <a:t>Projet d’agriculture urbaine en milieu scolaire et communautaire</a:t>
            </a:r>
          </a:p>
          <a:p>
            <a:r>
              <a:rPr lang="fr-CA" dirty="0" smtClean="0"/>
              <a:t>Par</a:t>
            </a:r>
            <a:endParaRPr lang="fr-CA" dirty="0"/>
          </a:p>
          <a:p>
            <a:r>
              <a:rPr lang="fr-CA" b="1" dirty="0"/>
              <a:t>Karine Lévesque</a:t>
            </a:r>
            <a:r>
              <a:rPr lang="fr-CA" dirty="0"/>
              <a:t>, fondatrice/coordonnatrice, enseignante, Diplômée de 2</a:t>
            </a:r>
            <a:r>
              <a:rPr lang="fr-CA" baseline="30000" dirty="0"/>
              <a:t>e</a:t>
            </a:r>
            <a:r>
              <a:rPr lang="fr-CA" dirty="0"/>
              <a:t> cycle en éducation relative à l’environnement, UQAM</a:t>
            </a:r>
          </a:p>
          <a:p>
            <a:endParaRPr lang="fr-CA" dirty="0"/>
          </a:p>
        </p:txBody>
      </p:sp>
      <p:pic>
        <p:nvPicPr>
          <p:cNvPr id="4" name="Picture 3" descr="IMG_95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6" y="4277949"/>
            <a:ext cx="2460120" cy="2460120"/>
          </a:xfrm>
          <a:prstGeom prst="rect">
            <a:avLst/>
          </a:prstGeom>
          <a:ln w="28575" cmpd="sng">
            <a:solidFill>
              <a:schemeClr val="accent6"/>
            </a:solidFill>
          </a:ln>
        </p:spPr>
      </p:pic>
      <p:pic>
        <p:nvPicPr>
          <p:cNvPr id="5" name="Picture 4" descr="jardi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48" y="907090"/>
            <a:ext cx="4970151" cy="49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Effets bénéfiques chez les apprenants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Vaincre le syndrome de manque de nature: sortir de la classe</a:t>
            </a:r>
          </a:p>
          <a:p>
            <a:r>
              <a:rPr lang="fr-CA" dirty="0" smtClean="0"/>
              <a:t>Diminution de l’absentéisme et des retards</a:t>
            </a:r>
          </a:p>
          <a:p>
            <a:r>
              <a:rPr lang="fr-CA" dirty="0" smtClean="0"/>
              <a:t>Augmentation de la motivation scolaire</a:t>
            </a:r>
          </a:p>
          <a:p>
            <a:r>
              <a:rPr lang="fr-CA" dirty="0" smtClean="0"/>
              <a:t>Sentiment d’appartenance</a:t>
            </a:r>
          </a:p>
          <a:p>
            <a:r>
              <a:rPr lang="fr-CA" dirty="0" smtClean="0"/>
              <a:t>Meilleure estime de soi et confiance en soi</a:t>
            </a:r>
          </a:p>
          <a:p>
            <a:r>
              <a:rPr lang="fr-CA" dirty="0" smtClean="0"/>
              <a:t>Meilleure qualité du sommeil</a:t>
            </a:r>
          </a:p>
          <a:p>
            <a:r>
              <a:rPr lang="fr-CA" dirty="0" smtClean="0"/>
              <a:t>Calme intérieur, joie, fierté</a:t>
            </a:r>
          </a:p>
          <a:p>
            <a:r>
              <a:rPr lang="fr-CA" dirty="0" smtClean="0"/>
              <a:t>Intégration au marché du travail plus rapidement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213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Importance du partenariat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66050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Il faut tout un village pour éduquer un enfant- adage Africain (inclut la communauté, l’école, la famille, l’environnement…)</a:t>
            </a:r>
          </a:p>
          <a:p>
            <a:r>
              <a:rPr lang="fr-CA" dirty="0" smtClean="0"/>
              <a:t>Développement continu, société éducative, plus que juste l’école: une communauté d’apprentissage</a:t>
            </a:r>
          </a:p>
          <a:p>
            <a:r>
              <a:rPr lang="fr-CA" dirty="0" smtClean="0"/>
              <a:t>Développer des liens intergénérationnels: les aînés se sentent seuls: les impliquer dans nos jardins</a:t>
            </a:r>
          </a:p>
          <a:p>
            <a:r>
              <a:rPr lang="fr-CA" dirty="0" smtClean="0"/>
              <a:t>Favoriser le partage des savoirs et savoirs-faire</a:t>
            </a:r>
          </a:p>
          <a:p>
            <a:r>
              <a:rPr lang="fr-CA" dirty="0" smtClean="0"/>
              <a:t>Obtenir du financement pour la poursuite des projets</a:t>
            </a:r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432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Nos partenaires</a:t>
            </a:r>
            <a:endParaRPr lang="fr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5175" y="1768831"/>
            <a:ext cx="7612064" cy="4852947"/>
          </a:xfrm>
        </p:spPr>
        <p:txBody>
          <a:bodyPr>
            <a:normAutofit fontScale="62500" lnSpcReduction="20000"/>
          </a:bodyPr>
          <a:lstStyle/>
          <a:p>
            <a:r>
              <a:rPr lang="fr-CA" dirty="0" smtClean="0"/>
              <a:t>Réseau réussite Montréal</a:t>
            </a:r>
          </a:p>
          <a:p>
            <a:r>
              <a:rPr lang="fr-CA" dirty="0" smtClean="0"/>
              <a:t>Éco-Quartier St-Michel/François-Perrault/Pari St-Michel</a:t>
            </a:r>
          </a:p>
          <a:p>
            <a:r>
              <a:rPr lang="fr-CA" dirty="0" smtClean="0"/>
              <a:t>VSMS</a:t>
            </a:r>
          </a:p>
          <a:p>
            <a:r>
              <a:rPr lang="fr-CA" dirty="0" smtClean="0"/>
              <a:t>CJE</a:t>
            </a:r>
          </a:p>
          <a:p>
            <a:r>
              <a:rPr lang="fr-CA" dirty="0" smtClean="0"/>
              <a:t>Forum Jeunesse</a:t>
            </a:r>
          </a:p>
          <a:p>
            <a:r>
              <a:rPr lang="fr-CA" dirty="0" smtClean="0"/>
              <a:t>AU/</a:t>
            </a:r>
            <a:r>
              <a:rPr lang="fr-CA" dirty="0" err="1" smtClean="0"/>
              <a:t>LAb</a:t>
            </a:r>
            <a:endParaRPr lang="fr-CA" dirty="0" smtClean="0"/>
          </a:p>
          <a:p>
            <a:r>
              <a:rPr lang="fr-CA" dirty="0" smtClean="0"/>
              <a:t>Ça pousse</a:t>
            </a:r>
          </a:p>
          <a:p>
            <a:r>
              <a:rPr lang="fr-CA" dirty="0" smtClean="0"/>
              <a:t>Ville de Montréal, Gouvernement du Québec</a:t>
            </a:r>
          </a:p>
          <a:p>
            <a:r>
              <a:rPr lang="fr-CA" dirty="0" smtClean="0"/>
              <a:t>Toyota </a:t>
            </a:r>
            <a:r>
              <a:rPr lang="fr-CA" dirty="0" err="1" smtClean="0"/>
              <a:t>Evergreen</a:t>
            </a:r>
            <a:endParaRPr lang="fr-CA" dirty="0" smtClean="0"/>
          </a:p>
          <a:p>
            <a:r>
              <a:rPr lang="fr-CA" dirty="0" smtClean="0"/>
              <a:t>Arbres Canada</a:t>
            </a:r>
          </a:p>
          <a:p>
            <a:r>
              <a:rPr lang="fr-CA" dirty="0" smtClean="0"/>
              <a:t>Fondation TD- Les amis de l’environnement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2711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Ressources utiles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Jardiner mon école: jardinermonecole.org</a:t>
            </a:r>
          </a:p>
          <a:p>
            <a:r>
              <a:rPr lang="fr-CA" dirty="0" err="1" smtClean="0"/>
              <a:t>Pinterest</a:t>
            </a:r>
            <a:r>
              <a:rPr lang="fr-CA" dirty="0" smtClean="0"/>
              <a:t>: 1000 idées de jardinage avec les enfants: </a:t>
            </a:r>
            <a:r>
              <a:rPr lang="fr-CA" dirty="0" err="1" smtClean="0"/>
              <a:t>pinterest.com</a:t>
            </a:r>
            <a:endParaRPr lang="fr-CA" dirty="0" smtClean="0"/>
          </a:p>
          <a:p>
            <a:r>
              <a:rPr lang="fr-CA" dirty="0" smtClean="0"/>
              <a:t>Trousse pédagogique </a:t>
            </a:r>
            <a:r>
              <a:rPr lang="fr-CA" i="1" dirty="0" smtClean="0"/>
              <a:t>À la soupe!</a:t>
            </a:r>
            <a:r>
              <a:rPr lang="fr-CA" dirty="0" smtClean="0"/>
              <a:t>: </a:t>
            </a:r>
            <a:r>
              <a:rPr lang="fr-CA" dirty="0" err="1" smtClean="0"/>
              <a:t>equiterre.org</a:t>
            </a:r>
            <a:endParaRPr lang="fr-CA" dirty="0" smtClean="0"/>
          </a:p>
          <a:p>
            <a:r>
              <a:rPr lang="fr-CA" dirty="0" smtClean="0"/>
              <a:t>SAUVÉ, L. et Al. (2002) </a:t>
            </a:r>
            <a:r>
              <a:rPr lang="fr-CA" i="1" dirty="0" smtClean="0"/>
              <a:t>L’Éducation relative à l’environnement: École et communauté une dynamique constructive, </a:t>
            </a:r>
            <a:r>
              <a:rPr lang="fr-CA" dirty="0" smtClean="0"/>
              <a:t>Montréal: Éditions Hurtubise HMH, 175 p.</a:t>
            </a:r>
          </a:p>
          <a:p>
            <a:r>
              <a:rPr lang="fr-CA" dirty="0" smtClean="0"/>
              <a:t>À venir: mon guide pratique et d’activités pédagogiques…août 2018…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65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 nous joindre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err="1" smtClean="0"/>
              <a:t>Siteweb</a:t>
            </a:r>
            <a:r>
              <a:rPr lang="fr-CA" dirty="0" smtClean="0"/>
              <a:t>: </a:t>
            </a:r>
            <a:r>
              <a:rPr lang="fr-CA" dirty="0" err="1" smtClean="0"/>
              <a:t>lesjardinsdespatriotes.com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Facebook: @</a:t>
            </a:r>
            <a:r>
              <a:rPr lang="fr-CA" dirty="0" err="1" smtClean="0"/>
              <a:t>jardinspatriotes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Courriel: </a:t>
            </a:r>
            <a:r>
              <a:rPr lang="fr-CA" dirty="0" err="1" smtClean="0"/>
              <a:t>jardinsdespatriotes@gmail.com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3" descr="DSCN25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29" y="3981398"/>
            <a:ext cx="3492789" cy="26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946" y="514018"/>
            <a:ext cx="3250360" cy="667429"/>
          </a:xfrm>
        </p:spPr>
        <p:txBody>
          <a:bodyPr/>
          <a:lstStyle/>
          <a:p>
            <a:r>
              <a:rPr lang="fr-CA" sz="4400" b="1" dirty="0" smtClean="0"/>
              <a:t>3 visées</a:t>
            </a:r>
            <a:endParaRPr lang="fr-CA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8946" y="1481585"/>
            <a:ext cx="3250360" cy="4538216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fr-CA" sz="2400" b="1" dirty="0" smtClean="0"/>
              <a:t>Socio-environnementale</a:t>
            </a:r>
          </a:p>
          <a:p>
            <a:pPr algn="l"/>
            <a:endParaRPr lang="fr-CA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CA" sz="2400" b="1" dirty="0" smtClean="0"/>
              <a:t>Pédagogique</a:t>
            </a:r>
          </a:p>
          <a:p>
            <a:endParaRPr lang="fr-CA" sz="2400" b="1" dirty="0" smtClean="0"/>
          </a:p>
          <a:p>
            <a:pPr marL="342900" indent="-342900" algn="l">
              <a:buFont typeface="+mj-lt"/>
              <a:buAutoNum type="arabicPeriod"/>
            </a:pPr>
            <a:r>
              <a:rPr lang="fr-CA" sz="2400" b="1" dirty="0" smtClean="0"/>
              <a:t>Éducative</a:t>
            </a:r>
            <a:endParaRPr lang="fr-CA" sz="2400" b="1" dirty="0"/>
          </a:p>
        </p:txBody>
      </p:sp>
      <p:pic>
        <p:nvPicPr>
          <p:cNvPr id="9" name="Picture Placeholder 8" descr="IMG_20160520_11013991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r="9587"/>
          <a:stretch>
            <a:fillRect/>
          </a:stretch>
        </p:blipFill>
        <p:spPr/>
      </p:pic>
      <p:pic>
        <p:nvPicPr>
          <p:cNvPr id="8" name="Picture Placeholder 7" descr="Jardin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093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Visée Socio-environnementale</a:t>
            </a:r>
            <a:endParaRPr lang="fr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445104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Améliorer les conditions de vie des </a:t>
            </a:r>
            <a:r>
              <a:rPr lang="fr-CA" dirty="0" err="1" smtClean="0"/>
              <a:t>Michelois</a:t>
            </a:r>
            <a:r>
              <a:rPr lang="fr-CA" dirty="0" smtClean="0"/>
              <a:t>/ES par la production d’aliments écologiques dans le quartier</a:t>
            </a:r>
          </a:p>
          <a:p>
            <a:r>
              <a:rPr lang="fr-CA" dirty="0" smtClean="0"/>
              <a:t>Impliquer les acteurs et organismes du quartier autour d’un projet de jardins maraîchers</a:t>
            </a:r>
          </a:p>
          <a:p>
            <a:r>
              <a:rPr lang="fr-CA" dirty="0" smtClean="0"/>
              <a:t>Économie circulaire: production, transformation, compost, récupération, etc.</a:t>
            </a:r>
          </a:p>
          <a:p>
            <a:r>
              <a:rPr lang="fr-CA" dirty="0" smtClean="0"/>
              <a:t>Diminuer le taux de dioxyde de carbone dans le quartier</a:t>
            </a:r>
          </a:p>
          <a:p>
            <a:r>
              <a:rPr lang="fr-CA" dirty="0" smtClean="0"/>
              <a:t>Utiliser les espace verts non aménagés pour nourrir et vaincre le désert alimentaire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013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emblé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73" y="2798759"/>
            <a:ext cx="2643215" cy="396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énév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33" y="272128"/>
            <a:ext cx="2870622" cy="382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arché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6" y="136064"/>
            <a:ext cx="3550260" cy="2662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19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Visée pédagogique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Utiliser la pédagogie du projet interdisciplinaire pour impliquer les jeunes dans la résolution de problèmes environnementaux</a:t>
            </a:r>
          </a:p>
          <a:p>
            <a:r>
              <a:rPr lang="fr-CA" dirty="0" smtClean="0"/>
              <a:t>Former les classes de formation préparatoire au travail (FPT) au métier d’agriculteur/horticulteur urbain</a:t>
            </a:r>
          </a:p>
          <a:p>
            <a:r>
              <a:rPr lang="fr-CA" dirty="0" smtClean="0"/>
              <a:t>Créer un programme spécialisé en A/U pour les élèves du secondaire</a:t>
            </a:r>
          </a:p>
          <a:p>
            <a:r>
              <a:rPr lang="fr-CA" dirty="0" smtClean="0"/>
              <a:t>Préparer les élèves du secondaire à la vie active (TEVA-transition école-vie active) et à intégrer des stages ou des emplois dans le domaine de l’A/U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385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m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5" y="151182"/>
            <a:ext cx="4608536" cy="3456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équiter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539" y="2842224"/>
            <a:ext cx="3743648" cy="3743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46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Visée éducative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Offrir des activités éducatives à la population du quartier en matière d’autosuffisance alimentaire, de production à la maison, etc.</a:t>
            </a:r>
          </a:p>
          <a:p>
            <a:r>
              <a:rPr lang="fr-CA" dirty="0" smtClean="0"/>
              <a:t>Former des brigades de bénévoles provenant de milieux différents</a:t>
            </a:r>
          </a:p>
          <a:p>
            <a:r>
              <a:rPr lang="fr-CA" dirty="0" smtClean="0"/>
              <a:t>Sensibiliser les gens à la conscience environnementale par du porte-à-porte, des ateliers éducatifs, etc.</a:t>
            </a:r>
          </a:p>
          <a:p>
            <a:r>
              <a:rPr lang="fr-CA" dirty="0" smtClean="0"/>
              <a:t>Développer des partenariats avec les Maisons de jeunes, les écoles, primaires, les centres communautaires, etc.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747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fan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6" y="226773"/>
            <a:ext cx="4608536" cy="3456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ccueil Bonnea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84" y="1812429"/>
            <a:ext cx="3449407" cy="4592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86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Approches et stratégies pédagogiques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83949"/>
            <a:ext cx="7612064" cy="4656409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Pédagogie du projet interdisciplinaire: plusieurs matières. Projet signifiant en contexte réel, développer les savoirs, savoirs-être, </a:t>
            </a:r>
            <a:r>
              <a:rPr lang="fr-CA" dirty="0" err="1" smtClean="0"/>
              <a:t>savoirs-faire</a:t>
            </a:r>
            <a:r>
              <a:rPr lang="fr-CA" dirty="0" smtClean="0"/>
              <a:t>, etc.</a:t>
            </a:r>
          </a:p>
          <a:p>
            <a:r>
              <a:rPr lang="fr-CA" dirty="0" smtClean="0"/>
              <a:t>Recherche-</a:t>
            </a:r>
            <a:r>
              <a:rPr lang="fr-CA" dirty="0" smtClean="0"/>
              <a:t>action: La résolution </a:t>
            </a:r>
            <a:r>
              <a:rPr lang="fr-CA" dirty="0" smtClean="0"/>
              <a:t>de problèmes communautaires: réfléchir ensemble à des solutions aux enjeux urbains</a:t>
            </a:r>
          </a:p>
          <a:p>
            <a:r>
              <a:rPr lang="fr-CA" dirty="0" smtClean="0"/>
              <a:t>Apprentissage coopératif: développer l’entraide, la communication, la patience, le respect</a:t>
            </a:r>
          </a:p>
          <a:p>
            <a:r>
              <a:rPr lang="fr-CA" dirty="0" smtClean="0"/>
              <a:t>Entrevue </a:t>
            </a:r>
            <a:r>
              <a:rPr lang="fr-CA" dirty="0" smtClean="0"/>
              <a:t>: avec </a:t>
            </a:r>
            <a:r>
              <a:rPr lang="fr-CA" dirty="0" smtClean="0"/>
              <a:t>un </a:t>
            </a:r>
            <a:r>
              <a:rPr lang="fr-CA" dirty="0" smtClean="0"/>
              <a:t>expert,  </a:t>
            </a:r>
            <a:r>
              <a:rPr lang="fr-CA" dirty="0" smtClean="0"/>
              <a:t>inviter des acteurs expérimentés, inviter les apprenants à préparer des questions, apprentissage des métiers reliés à l’A/U</a:t>
            </a:r>
          </a:p>
          <a:p>
            <a:r>
              <a:rPr lang="fr-CA" dirty="0" smtClean="0"/>
              <a:t>Découverte guidée: observation des jardins, nommer ce que l’apprenant remarque, comparer avec le vécu, utiliser les sens</a:t>
            </a:r>
          </a:p>
          <a:p>
            <a:r>
              <a:rPr lang="fr-CA" dirty="0" smtClean="0"/>
              <a:t>Démonstration: pour les techniques de travail efficaces, l’utilisation d’outils, etc.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58579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79</TotalTime>
  <Words>652</Words>
  <Application>Microsoft Macintosh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Habitat</vt:lpstr>
      <vt:lpstr>Les jardins des  Patriotes</vt:lpstr>
      <vt:lpstr>3 visées</vt:lpstr>
      <vt:lpstr>Visée Socio-environnementale</vt:lpstr>
      <vt:lpstr>PowerPoint Presentation</vt:lpstr>
      <vt:lpstr>Visée pédagogique</vt:lpstr>
      <vt:lpstr>PowerPoint Presentation</vt:lpstr>
      <vt:lpstr>Visée éducative</vt:lpstr>
      <vt:lpstr>PowerPoint Presentation</vt:lpstr>
      <vt:lpstr>Approches et stratégies pédagogiques </vt:lpstr>
      <vt:lpstr>Effets bénéfiques chez les apprenants</vt:lpstr>
      <vt:lpstr>Importance du partenariat</vt:lpstr>
      <vt:lpstr>Nos partenaires</vt:lpstr>
      <vt:lpstr>Ressources utiles</vt:lpstr>
      <vt:lpstr>Pour nous joindre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jardins des Patriotes</dc:title>
  <dc:creator>Karine Lévesque</dc:creator>
  <cp:lastModifiedBy>Karine Lévesque</cp:lastModifiedBy>
  <cp:revision>13</cp:revision>
  <dcterms:created xsi:type="dcterms:W3CDTF">2017-03-15T17:19:03Z</dcterms:created>
  <dcterms:modified xsi:type="dcterms:W3CDTF">2017-03-23T13:33:12Z</dcterms:modified>
</cp:coreProperties>
</file>