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8" r:id="rId4"/>
    <p:sldId id="279" r:id="rId5"/>
    <p:sldId id="280" r:id="rId6"/>
    <p:sldId id="285" r:id="rId7"/>
    <p:sldId id="281" r:id="rId8"/>
    <p:sldId id="283" r:id="rId9"/>
    <p:sldId id="282" r:id="rId10"/>
    <p:sldId id="284" r:id="rId11"/>
    <p:sldId id="286" r:id="rId12"/>
    <p:sldId id="287" r:id="rId13"/>
    <p:sldId id="288" r:id="rId14"/>
    <p:sldId id="289" r:id="rId15"/>
    <p:sldId id="290" r:id="rId16"/>
    <p:sldId id="291" r:id="rId17"/>
    <p:sldId id="274" r:id="rId18"/>
    <p:sldId id="27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7" autoAdjust="0"/>
    <p:restoredTop sz="94660"/>
  </p:normalViewPr>
  <p:slideViewPr>
    <p:cSldViewPr>
      <p:cViewPr>
        <p:scale>
          <a:sx n="60" d="100"/>
          <a:sy n="60" d="100"/>
        </p:scale>
        <p:origin x="-15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Feuil1!$A$1:$A$3</c:f>
              <c:strCache>
                <c:ptCount val="3"/>
                <c:pt idx="0">
                  <c:v>ne sait pas</c:v>
                </c:pt>
                <c:pt idx="1">
                  <c:v>eau</c:v>
                </c:pt>
                <c:pt idx="2">
                  <c:v>boissons sucrées</c:v>
                </c:pt>
              </c:strCache>
            </c:strRef>
          </c:cat>
          <c:val>
            <c:numRef>
              <c:f>Feuil1!$B$1:$B$3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07/03/2018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07/03/2018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url?sa=i&amp;rct=j&amp;q=&amp;esrc=s&amp;source=images&amp;cd=&amp;cad=rja&amp;uact=8&amp;ved=2ahUKEwjej6rLztfZAhUBDuwKHeg4B60QjRx6BAgAEAY&amp;url=http://journalmetro.com/plus/bouffe/1379519/un-verre-deau-crue-sil-vous-plait/&amp;psig=AOvVaw0K5hBjd9gd3eFdGksmLQ9o&amp;ust=152042278864469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3999" cy="3296657"/>
          </a:xfrm>
          <a:effectLst/>
        </p:spPr>
        <p:txBody>
          <a:bodyPr/>
          <a:lstStyle/>
          <a:p>
            <a:pPr marL="182880" indent="0" algn="ctr">
              <a:lnSpc>
                <a:spcPct val="150000"/>
              </a:lnSpc>
              <a:buNone/>
            </a:pPr>
            <a:r>
              <a:rPr lang="fr-FR" sz="4600" dirty="0" smtClean="0">
                <a:solidFill>
                  <a:schemeClr val="tx1"/>
                </a:solidFill>
                <a:effectLst/>
              </a:rPr>
              <a:t>II – ETUDE NUTRITIONNELLE </a:t>
            </a:r>
            <a:br>
              <a:rPr lang="fr-FR" sz="4600" dirty="0" smtClean="0">
                <a:solidFill>
                  <a:schemeClr val="tx1"/>
                </a:solidFill>
                <a:effectLst/>
              </a:rPr>
            </a:br>
            <a:r>
              <a:rPr lang="fr-FR" sz="4600" dirty="0" smtClean="0">
                <a:solidFill>
                  <a:schemeClr val="tx1"/>
                </a:solidFill>
                <a:effectLst/>
              </a:rPr>
              <a:t>DES SELFOODS</a:t>
            </a:r>
            <a:endParaRPr lang="fr-FR" sz="4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2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32656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/>
              <a:t>Comment s’installent des mauvaises </a:t>
            </a:r>
            <a:r>
              <a:rPr lang="fr-FR" sz="2600" b="1" dirty="0" smtClean="0"/>
              <a:t>habitudes</a:t>
            </a:r>
            <a:r>
              <a:rPr lang="fr-FR" sz="2600" b="1" dirty="0"/>
              <a:t> </a:t>
            </a:r>
            <a:r>
              <a:rPr lang="fr-FR" sz="2600" b="1" dirty="0" smtClean="0"/>
              <a:t>avec l</a:t>
            </a:r>
            <a:r>
              <a:rPr lang="es-ES_tradnl" sz="2600" b="1" dirty="0" smtClean="0"/>
              <a:t>es </a:t>
            </a:r>
            <a:r>
              <a:rPr lang="es-ES_tradnl" sz="2600" b="1" dirty="0" err="1" smtClean="0"/>
              <a:t>aliments</a:t>
            </a:r>
            <a:r>
              <a:rPr lang="es-ES_tradnl" sz="2600" b="1" dirty="0" smtClean="0"/>
              <a:t> “</a:t>
            </a:r>
            <a:r>
              <a:rPr lang="es-ES_tradnl" sz="2600" b="1" dirty="0" err="1" smtClean="0"/>
              <a:t>plaisir</a:t>
            </a:r>
            <a:r>
              <a:rPr lang="es-ES_tradnl" sz="2600" b="1" dirty="0" smtClean="0"/>
              <a:t>” ?</a:t>
            </a:r>
            <a:endParaRPr lang="fr-FR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92" y="1225208"/>
            <a:ext cx="605060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051720" y="5801289"/>
            <a:ext cx="6301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b="1" i="1" dirty="0" err="1" smtClean="0"/>
              <a:t>Qu’est</a:t>
            </a:r>
            <a:r>
              <a:rPr lang="es-ES_tradnl" sz="2600" b="1" i="1" dirty="0" smtClean="0"/>
              <a:t>-ce </a:t>
            </a:r>
            <a:r>
              <a:rPr lang="es-ES_tradnl" sz="2600" b="1" i="1" dirty="0" err="1" smtClean="0"/>
              <a:t>qu’on</a:t>
            </a:r>
            <a:r>
              <a:rPr lang="es-ES_tradnl" sz="2600" b="1" i="1" dirty="0" smtClean="0"/>
              <a:t> </a:t>
            </a:r>
            <a:r>
              <a:rPr lang="es-ES_tradnl" sz="2600" b="1" i="1" dirty="0" err="1" smtClean="0"/>
              <a:t>peut</a:t>
            </a:r>
            <a:r>
              <a:rPr lang="es-ES_tradnl" sz="2600" b="1" i="1" dirty="0" smtClean="0"/>
              <a:t> faire </a:t>
            </a:r>
            <a:r>
              <a:rPr lang="es-ES_tradnl" sz="2600" b="1" i="1" dirty="0" err="1" smtClean="0"/>
              <a:t>à</a:t>
            </a:r>
            <a:r>
              <a:rPr lang="es-ES_tradnl" sz="2600" b="1" i="1" dirty="0" smtClean="0"/>
              <a:t> la place ?</a:t>
            </a:r>
            <a:endParaRPr lang="fr-FR" sz="2600" b="1" i="1" dirty="0"/>
          </a:p>
        </p:txBody>
      </p:sp>
    </p:spTree>
    <p:extLst>
      <p:ext uri="{BB962C8B-B14F-4D97-AF65-F5344CB8AC3E}">
        <p14:creationId xmlns:p14="http://schemas.microsoft.com/office/powerpoint/2010/main" val="36918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4462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Importance de l’équilibre entre</a:t>
            </a:r>
          </a:p>
          <a:p>
            <a:pPr algn="ctr"/>
            <a:r>
              <a:rPr lang="fr-FR" sz="2600" b="1" dirty="0" smtClean="0"/>
              <a:t> LES APPORTS ET LES BESOINS ENERGETIQUES</a:t>
            </a:r>
            <a:endParaRPr lang="fr-FR" sz="2600" b="1" dirty="0"/>
          </a:p>
        </p:txBody>
      </p:sp>
      <p:sp>
        <p:nvSpPr>
          <p:cNvPr id="6" name="AutoShape 8" descr="https://static.wixstatic.com/media/c991a0_6ccfa6f83dec488983a4c9171c86ffd8.jpg/v1/fill/w_600,h_308,al_c,q_80,usm_0.66_1.00_0.01/c991a0_6ccfa6f83dec488983a4c9171c86ffd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2" name="Picture 10" descr="https://static.wixstatic.com/media/0ee809_fdadd32cfbbd4baaa04a14cf6ee3d1a2~mv2.jpg/v1/fill/w_1200,h_1200,q_85,usm_0.66_1.00_0.01/0ee809_fdadd32cfbbd4baaa04a14cf6ee3d1a2~mv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/>
          <a:stretch/>
        </p:blipFill>
        <p:spPr bwMode="auto">
          <a:xfrm>
            <a:off x="125760" y="1196752"/>
            <a:ext cx="8892480" cy="481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5965448"/>
            <a:ext cx="93235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600" b="1" dirty="0" smtClean="0"/>
              <a:t>…</a:t>
            </a:r>
            <a:r>
              <a:rPr lang="es-ES_tradnl" sz="2600" b="1" dirty="0" smtClean="0"/>
              <a:t> </a:t>
            </a:r>
            <a:r>
              <a:rPr lang="es-ES_tradnl" sz="2600" b="1" dirty="0" err="1" smtClean="0"/>
              <a:t>d’ailleurs</a:t>
            </a:r>
            <a:r>
              <a:rPr lang="mr-IN" sz="2600" b="1" dirty="0" smtClean="0"/>
              <a:t>…</a:t>
            </a:r>
            <a:r>
              <a:rPr lang="es-ES_tradnl" sz="2600" b="1" dirty="0" smtClean="0"/>
              <a:t> </a:t>
            </a:r>
            <a:r>
              <a:rPr lang="es-ES_tradnl" sz="2600" b="1" dirty="0" err="1" smtClean="0"/>
              <a:t>qu’y</a:t>
            </a:r>
            <a:r>
              <a:rPr lang="es-ES_tradnl" sz="2600" b="1" dirty="0" smtClean="0"/>
              <a:t> a-t-</a:t>
            </a:r>
            <a:r>
              <a:rPr lang="es-ES_tradnl" sz="2600" b="1" dirty="0" err="1" smtClean="0"/>
              <a:t>il</a:t>
            </a:r>
            <a:r>
              <a:rPr lang="es-ES_tradnl" sz="2600" b="1" dirty="0" smtClean="0"/>
              <a:t> </a:t>
            </a:r>
            <a:r>
              <a:rPr lang="es-ES_tradnl" sz="2600" b="1" dirty="0" err="1" smtClean="0"/>
              <a:t>d’écrit</a:t>
            </a:r>
            <a:r>
              <a:rPr lang="es-ES_tradnl" sz="2600" b="1" dirty="0" smtClean="0"/>
              <a:t> sur les </a:t>
            </a:r>
            <a:r>
              <a:rPr lang="es-ES_tradnl" sz="2600" b="1" dirty="0" err="1" smtClean="0"/>
              <a:t>étiquettes</a:t>
            </a:r>
            <a:r>
              <a:rPr lang="es-ES_tradnl" sz="2600" b="1" dirty="0" smtClean="0"/>
              <a:t> des </a:t>
            </a:r>
            <a:r>
              <a:rPr lang="es-ES_tradnl" sz="2600" b="1" dirty="0" err="1" smtClean="0"/>
              <a:t>produits</a:t>
            </a:r>
            <a:r>
              <a:rPr lang="es-ES_tradnl" sz="2600" b="1" dirty="0" smtClean="0"/>
              <a:t> </a:t>
            </a:r>
            <a:r>
              <a:rPr lang="es-ES_tradnl" sz="2600" b="1" dirty="0" err="1" smtClean="0"/>
              <a:t>sucrés</a:t>
            </a:r>
            <a:r>
              <a:rPr lang="es-ES_tradnl" sz="2600" b="1" dirty="0" smtClean="0"/>
              <a:t> ? </a:t>
            </a:r>
            <a:endParaRPr lang="fr-FR" sz="2600" b="1" dirty="0"/>
          </a:p>
        </p:txBody>
      </p:sp>
    </p:spTree>
    <p:extLst>
      <p:ext uri="{BB962C8B-B14F-4D97-AF65-F5344CB8AC3E}">
        <p14:creationId xmlns:p14="http://schemas.microsoft.com/office/powerpoint/2010/main" val="40611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23871" y="19307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« MANGER BOUGER »</a:t>
            </a:r>
            <a:r>
              <a:rPr lang="mr-IN" sz="2000" b="1" dirty="0" smtClean="0"/>
              <a:t>…</a:t>
            </a:r>
            <a:r>
              <a:rPr lang="es-ES_tradnl" sz="2000" b="1" dirty="0" smtClean="0"/>
              <a:t> ce </a:t>
            </a:r>
            <a:r>
              <a:rPr lang="es-ES_tradnl" sz="2000" b="1" dirty="0" err="1" smtClean="0"/>
              <a:t>n’est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pas</a:t>
            </a:r>
            <a:r>
              <a:rPr lang="es-ES_tradnl" sz="2000" b="1" dirty="0" smtClean="0"/>
              <a:t> un </a:t>
            </a:r>
            <a:r>
              <a:rPr lang="es-ES_tradnl" sz="2000" b="1" dirty="0" err="1" smtClean="0"/>
              <a:t>peu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bizarre</a:t>
            </a:r>
            <a:r>
              <a:rPr lang="es-ES_tradnl" sz="2000" b="1" dirty="0" smtClean="0"/>
              <a:t> de </a:t>
            </a:r>
            <a:r>
              <a:rPr lang="es-ES_tradnl" sz="2000" b="1" dirty="0" err="1" smtClean="0"/>
              <a:t>voir</a:t>
            </a:r>
            <a:r>
              <a:rPr lang="es-ES_tradnl" sz="2000" b="1" dirty="0" smtClean="0"/>
              <a:t> les </a:t>
            </a:r>
            <a:r>
              <a:rPr lang="es-ES_tradnl" sz="2000" b="1" dirty="0" err="1" smtClean="0"/>
              <a:t>deux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toujours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ensemble</a:t>
            </a:r>
            <a:r>
              <a:rPr lang="es-ES_tradnl" sz="2000" b="1" dirty="0" smtClean="0"/>
              <a:t> : </a:t>
            </a:r>
            <a:r>
              <a:rPr lang="es-ES_tradnl" sz="2000" b="1" dirty="0" err="1" smtClean="0"/>
              <a:t>l’image</a:t>
            </a:r>
            <a:r>
              <a:rPr lang="es-ES_tradnl" sz="2000" b="1" dirty="0" smtClean="0"/>
              <a:t> du </a:t>
            </a:r>
            <a:r>
              <a:rPr lang="es-ES_tradnl" sz="2000" b="1" dirty="0" err="1" smtClean="0"/>
              <a:t>produit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très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sucré</a:t>
            </a:r>
            <a:r>
              <a:rPr lang="es-ES_tradnl" sz="2000" b="1" dirty="0" smtClean="0"/>
              <a:t> et le </a:t>
            </a:r>
            <a:r>
              <a:rPr lang="es-ES_tradnl" sz="2000" b="1" dirty="0" err="1" smtClean="0"/>
              <a:t>texte</a:t>
            </a:r>
            <a:r>
              <a:rPr lang="es-ES_tradnl" sz="2000" b="1" dirty="0" smtClean="0"/>
              <a:t> “</a:t>
            </a:r>
            <a:r>
              <a:rPr lang="es-ES_tradnl" sz="2000" b="1" dirty="0" err="1" smtClean="0"/>
              <a:t>manger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bouger</a:t>
            </a:r>
            <a:r>
              <a:rPr lang="es-ES_tradnl" sz="2000" b="1" dirty="0" smtClean="0"/>
              <a:t>” ?</a:t>
            </a:r>
            <a:endParaRPr lang="fr-FR" sz="2000" b="1" dirty="0"/>
          </a:p>
        </p:txBody>
      </p:sp>
      <p:pic>
        <p:nvPicPr>
          <p:cNvPr id="2058" name="Picture 10" descr="Résultat de recherche d'images pour &quot;pub boisson manger bouger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t="6114" r="10607" b="3455"/>
          <a:stretch/>
        </p:blipFill>
        <p:spPr bwMode="auto">
          <a:xfrm>
            <a:off x="5482829" y="4149080"/>
            <a:ext cx="3608348" cy="258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ésultat de recherche d'images pour &quot;pub manger bouger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r="7377"/>
          <a:stretch/>
        </p:blipFill>
        <p:spPr bwMode="auto">
          <a:xfrm>
            <a:off x="107503" y="925623"/>
            <a:ext cx="3384377" cy="289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pub manger bouger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10465" r="9034"/>
          <a:stretch/>
        </p:blipFill>
        <p:spPr bwMode="auto">
          <a:xfrm>
            <a:off x="4829994" y="725357"/>
            <a:ext cx="420650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7654918" y="2862610"/>
            <a:ext cx="1098130" cy="5663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082382" y="6217064"/>
            <a:ext cx="1098130" cy="5663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6" name="Picture 8" descr="Résultat de recherche d'images pour &quot;pub boisson manger bouger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r="11136"/>
          <a:stretch/>
        </p:blipFill>
        <p:spPr bwMode="auto">
          <a:xfrm>
            <a:off x="35496" y="4077072"/>
            <a:ext cx="4224226" cy="257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3161592" y="6281364"/>
            <a:ext cx="1098130" cy="5663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2627784" y="3429000"/>
            <a:ext cx="1098130" cy="5663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62" name="Picture 14" descr="Résultat de recherche d'images pour &quot;pub orangina manger bouger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17828" r="6553"/>
          <a:stretch/>
        </p:blipFill>
        <p:spPr bwMode="auto">
          <a:xfrm>
            <a:off x="3838386" y="3472942"/>
            <a:ext cx="204735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lipse 13"/>
          <p:cNvSpPr/>
          <p:nvPr/>
        </p:nvSpPr>
        <p:spPr>
          <a:xfrm>
            <a:off x="5076056" y="5745652"/>
            <a:ext cx="1098130" cy="5663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0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3291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UN BON REPAS : Repas de rêve ou repas raisonnable ?</a:t>
            </a:r>
            <a:endParaRPr lang="fr-FR" sz="2600" b="1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23243" y="1052736"/>
            <a:ext cx="7697514" cy="5112568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23243" y="1052736"/>
            <a:ext cx="7697514" cy="511256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23243" y="1052736"/>
            <a:ext cx="7697514" cy="5112567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-612576" y="6174432"/>
            <a:ext cx="91440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fr-FR" sz="2400" i="1" dirty="0" smtClean="0">
                <a:solidFill>
                  <a:schemeClr val="tx1"/>
                </a:solidFill>
              </a:rPr>
              <a:t>Qu’est-ce qui nous attire dans les repas de rêves ? </a:t>
            </a:r>
            <a:endParaRPr lang="fr-FR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94657" y="1340768"/>
            <a:ext cx="4061319" cy="40276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644008" y="1340768"/>
            <a:ext cx="3888432" cy="4032448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528" y="1512908"/>
            <a:ext cx="3346704" cy="3474720"/>
          </a:xfrm>
        </p:spPr>
        <p:txBody>
          <a:bodyPr/>
          <a:lstStyle/>
          <a:p>
            <a:r>
              <a:rPr lang="fr-FR" sz="2800" b="1" dirty="0" smtClean="0"/>
              <a:t>Repas de rêve </a:t>
            </a:r>
            <a:endParaRPr lang="fr-FR" b="1" dirty="0" smtClean="0"/>
          </a:p>
          <a:p>
            <a:pPr>
              <a:buFontTx/>
              <a:buChar char="-"/>
            </a:pPr>
            <a:r>
              <a:rPr lang="fr-FR" dirty="0" smtClean="0"/>
              <a:t>Tacos</a:t>
            </a:r>
          </a:p>
          <a:p>
            <a:pPr>
              <a:buFontTx/>
              <a:buChar char="-"/>
            </a:pPr>
            <a:r>
              <a:rPr lang="fr-FR" dirty="0" smtClean="0"/>
              <a:t>Boisson sucrées</a:t>
            </a:r>
          </a:p>
          <a:p>
            <a:pPr>
              <a:buFontTx/>
              <a:buChar char="-"/>
            </a:pPr>
            <a:r>
              <a:rPr lang="fr-FR" dirty="0" smtClean="0"/>
              <a:t>Glace</a:t>
            </a:r>
          </a:p>
          <a:p>
            <a:pPr>
              <a:buFontTx/>
              <a:buChar char="-"/>
            </a:pPr>
            <a:r>
              <a:rPr lang="fr-FR" dirty="0" smtClean="0"/>
              <a:t>Gâteau chocolat</a:t>
            </a:r>
          </a:p>
          <a:p>
            <a:pPr>
              <a:buFontTx/>
              <a:buChar char="-"/>
            </a:pP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860032" y="1594314"/>
            <a:ext cx="3456384" cy="3474720"/>
          </a:xfrm>
        </p:spPr>
        <p:txBody>
          <a:bodyPr/>
          <a:lstStyle/>
          <a:p>
            <a:r>
              <a:rPr lang="fr-FR" sz="2800" b="1" dirty="0" smtClean="0"/>
              <a:t>Repas raisonnable</a:t>
            </a:r>
            <a:endParaRPr lang="fr-FR" b="1" dirty="0" smtClean="0"/>
          </a:p>
          <a:p>
            <a:pPr>
              <a:buFontTx/>
              <a:buChar char="-"/>
            </a:pPr>
            <a:r>
              <a:rPr lang="fr-FR" dirty="0" smtClean="0"/>
              <a:t>Salade composées</a:t>
            </a:r>
          </a:p>
          <a:p>
            <a:pPr>
              <a:buFontTx/>
              <a:buChar char="-"/>
            </a:pPr>
            <a:r>
              <a:rPr lang="fr-FR" dirty="0" smtClean="0"/>
              <a:t>Fruits</a:t>
            </a:r>
          </a:p>
          <a:p>
            <a:pPr>
              <a:buFontTx/>
              <a:buChar char="-"/>
            </a:pPr>
            <a:r>
              <a:rPr lang="fr-FR" dirty="0" smtClean="0"/>
              <a:t>Eau</a:t>
            </a:r>
          </a:p>
          <a:p>
            <a:pPr>
              <a:buFontTx/>
              <a:buChar char="-"/>
            </a:pP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23291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Repas de rêve et repas raisonnable :</a:t>
            </a:r>
          </a:p>
          <a:p>
            <a:pPr algn="ctr"/>
            <a:r>
              <a:rPr lang="fr-FR" sz="2600" b="1" dirty="0" smtClean="0"/>
              <a:t>Pourquoi c’est BON ?</a:t>
            </a:r>
            <a:endParaRPr lang="fr-FR" sz="2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47" y="2046635"/>
            <a:ext cx="1437872" cy="103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7701"/>
          <a:stretch/>
        </p:blipFill>
        <p:spPr bwMode="auto">
          <a:xfrm>
            <a:off x="6300192" y="2677278"/>
            <a:ext cx="1889490" cy="139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899592" y="4437112"/>
            <a:ext cx="2808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i="1" dirty="0" smtClean="0"/>
              <a:t>LE GOUT</a:t>
            </a:r>
            <a:endParaRPr lang="fr-FR" sz="2600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153521" y="4437111"/>
            <a:ext cx="2808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i="1" dirty="0" smtClean="0"/>
              <a:t>LA SANTE</a:t>
            </a:r>
            <a:endParaRPr lang="fr-FR" sz="2600" b="1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851" y="558924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Est-ce que l’un exclue forcément l’autre ?</a:t>
            </a:r>
          </a:p>
          <a:p>
            <a:pPr algn="ctr"/>
            <a:r>
              <a:rPr lang="fr-FR" sz="2600" b="1" dirty="0" smtClean="0"/>
              <a:t>Comment les faire cohabiter ?</a:t>
            </a:r>
            <a:endParaRPr lang="fr-FR" sz="2600" b="1" dirty="0"/>
          </a:p>
        </p:txBody>
      </p:sp>
    </p:spTree>
    <p:extLst>
      <p:ext uri="{BB962C8B-B14F-4D97-AF65-F5344CB8AC3E}">
        <p14:creationId xmlns:p14="http://schemas.microsoft.com/office/powerpoint/2010/main" val="18243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ésultat de recherche d'images pour &quot;pyramide alimenta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92" y="2024214"/>
            <a:ext cx="5757427" cy="383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ésultat de recherche d'images pour &quot;repas équilibré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 rot="20929774">
            <a:off x="295975" y="358231"/>
            <a:ext cx="3756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/>
              <a:t>A toi de réfléchir ?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16223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8-03-07 à 11.09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6593" y="-630923"/>
            <a:ext cx="5103159" cy="6858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81504" y="5698042"/>
            <a:ext cx="467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Sucre » : 6 gr</a:t>
            </a:r>
          </a:p>
          <a:p>
            <a:r>
              <a:rPr lang="fr-FR" dirty="0"/>
              <a:t>(glucides simples = 2 « oses » = saccharose)</a:t>
            </a:r>
          </a:p>
        </p:txBody>
      </p:sp>
    </p:spTree>
    <p:extLst>
      <p:ext uri="{BB962C8B-B14F-4D97-AF65-F5344CB8AC3E}">
        <p14:creationId xmlns:p14="http://schemas.microsoft.com/office/powerpoint/2010/main" val="26271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8-03-07 à 11.12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8" y="138850"/>
            <a:ext cx="6821876" cy="463529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7938" y="6021207"/>
            <a:ext cx="467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Sucre » : 20 gr</a:t>
            </a:r>
          </a:p>
          <a:p>
            <a:r>
              <a:rPr lang="fr-FR" dirty="0" smtClean="0"/>
              <a:t>(glucides simples = 2 « oses » = saccharose)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39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8-03-07 à 11.1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8" y="195904"/>
            <a:ext cx="3495392" cy="48322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5877" y="5374876"/>
            <a:ext cx="3353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Sucre » : 100 gr</a:t>
            </a:r>
          </a:p>
          <a:p>
            <a:r>
              <a:rPr lang="fr-FR" dirty="0"/>
              <a:t>(glucides simples = 2 « oses » = saccharose)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45949" y="4453983"/>
            <a:ext cx="3353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Sucre » : 33 gr</a:t>
            </a:r>
          </a:p>
          <a:p>
            <a:r>
              <a:rPr lang="fr-FR"/>
              <a:t>(glucides simples = 2 « oses » = saccharose)</a:t>
            </a:r>
            <a:endParaRPr lang="fr-FR" dirty="0"/>
          </a:p>
        </p:txBody>
      </p:sp>
      <p:pic>
        <p:nvPicPr>
          <p:cNvPr id="8" name="Image 7" descr="Capture d’écran 2018-03-07 à 11.08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30" y="1269848"/>
            <a:ext cx="5203313" cy="311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62068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Retour </a:t>
            </a:r>
            <a:r>
              <a:rPr lang="fr-FR" sz="2400" dirty="0" smtClean="0"/>
              <a:t>sur les </a:t>
            </a:r>
            <a:r>
              <a:rPr lang="fr-FR" sz="2400" dirty="0" err="1" smtClean="0"/>
              <a:t>selfood</a:t>
            </a:r>
            <a:endParaRPr lang="fr-FR" sz="24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115616" y="1268760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Partager sur ce que l’on mange fait partie de l’intime alors bravo pour ceux qui ont fait cette expérience !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Grande variété dans les plats, la nourriture suivant les habitudes de chacun </a:t>
            </a:r>
            <a:r>
              <a:rPr lang="fr-FR" dirty="0" smtClean="0"/>
              <a:t>et de </a:t>
            </a:r>
            <a:r>
              <a:rPr lang="fr-FR" dirty="0" smtClean="0"/>
              <a:t>sa culture !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285293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Lien avec l’année dernière, projet « alimente ta santé », on avait vu la pyramide alimentaire</a:t>
            </a:r>
          </a:p>
          <a:p>
            <a:endParaRPr lang="fr-FR" dirty="0"/>
          </a:p>
        </p:txBody>
      </p:sp>
      <p:sp>
        <p:nvSpPr>
          <p:cNvPr id="7" name="AutoShape 2" descr="Résultat de recherche d'images pour &quot;pyramide alimentair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81" y="3645024"/>
            <a:ext cx="3439629" cy="293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94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37362"/>
            <a:ext cx="473374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9592" y="90872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Aliments </a:t>
            </a:r>
            <a:r>
              <a:rPr lang="fr-FR" sz="2000" b="1" dirty="0" smtClean="0"/>
              <a:t>retrouvés en grande quantité sur les photos</a:t>
            </a:r>
            <a:endParaRPr lang="fr-FR" sz="2000" b="1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043608" y="4222918"/>
            <a:ext cx="1620180" cy="544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4535996" y="3853586"/>
            <a:ext cx="2196244" cy="751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5512131" y="4767864"/>
            <a:ext cx="13641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4572000" y="5384538"/>
            <a:ext cx="288032" cy="612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187624" y="2893586"/>
            <a:ext cx="2808312" cy="679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51520" y="27089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poulet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385358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pain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876256" y="36450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riz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020272" y="458112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Pomme de terre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716016" y="60212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salade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3131840" y="5384539"/>
            <a:ext cx="288032" cy="612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339752" y="60212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fruits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851920" y="3233301"/>
            <a:ext cx="2880320" cy="989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876256" y="289358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yaourts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12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85152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Regardons les boissons  </a:t>
            </a:r>
            <a:endParaRPr lang="fr-FR" sz="2400" dirty="0"/>
          </a:p>
        </p:txBody>
      </p:sp>
      <p:sp>
        <p:nvSpPr>
          <p:cNvPr id="3" name="AutoShape 2" descr="Résultat de recherche d'images pour &quot;boissons sucrée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0828"/>
            <a:ext cx="421611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Résultat de recherche d'images pour &quot;verre d'eau&quot;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0" r="3819"/>
          <a:stretch/>
        </p:blipFill>
        <p:spPr bwMode="auto">
          <a:xfrm>
            <a:off x="5868144" y="2924944"/>
            <a:ext cx="2907732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 flipV="1">
            <a:off x="3707904" y="1880828"/>
            <a:ext cx="2520280" cy="38524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339752" y="4606107"/>
            <a:ext cx="7200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900" dirty="0" smtClean="0"/>
              <a:t>?</a:t>
            </a:r>
            <a:endParaRPr lang="fr-FR" sz="9900" dirty="0"/>
          </a:p>
        </p:txBody>
      </p:sp>
      <p:sp>
        <p:nvSpPr>
          <p:cNvPr id="7" name="AutoShape 7" descr="Résultat de recherche d'images pour &quot;point d'interrogation&quot;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6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95312"/>
              </p:ext>
            </p:extLst>
          </p:nvPr>
        </p:nvGraphicFramePr>
        <p:xfrm>
          <a:off x="1410605" y="1628800"/>
          <a:ext cx="6192688" cy="435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11560" y="590490"/>
            <a:ext cx="6408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/>
              <a:t>Quelle boisson au repas ?</a:t>
            </a:r>
            <a:endParaRPr lang="fr-FR" sz="2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843808" y="2867452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 smtClean="0"/>
          </a:p>
          <a:p>
            <a:r>
              <a:rPr lang="fr-FR" sz="2400" b="1" dirty="0" smtClean="0"/>
              <a:t>Boissons sucrées !</a:t>
            </a:r>
          </a:p>
          <a:p>
            <a:r>
              <a:rPr lang="fr-FR" sz="2400" b="1" dirty="0" smtClean="0"/>
              <a:t>   50 %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860032" y="263691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Eau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25 %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44008" y="4110171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Non renseigné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8824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77281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Elle est vitale </a:t>
            </a:r>
            <a:r>
              <a:rPr lang="fr-FR" sz="2400" dirty="0" smtClean="0"/>
              <a:t>pour le bon fonctionnement de l’organisme humain !</a:t>
            </a:r>
            <a:endParaRPr lang="fr-FR" sz="2400" dirty="0"/>
          </a:p>
        </p:txBody>
      </p:sp>
      <p:sp>
        <p:nvSpPr>
          <p:cNvPr id="3" name="AutoShape 2" descr="Résultat de recherche d'images pour &quot;eau  corps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795088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93" y="567921"/>
            <a:ext cx="3483404" cy="276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23628" y="6926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L’EAU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4735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68" y="1556792"/>
            <a:ext cx="6905704" cy="342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85577" y="548035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coca cola est en 1</a:t>
            </a:r>
            <a:r>
              <a:rPr lang="fr-FR" baseline="30000" dirty="0" smtClean="0"/>
              <a:t>ère</a:t>
            </a:r>
            <a:r>
              <a:rPr lang="fr-FR" dirty="0" smtClean="0"/>
              <a:t> position !</a:t>
            </a:r>
          </a:p>
          <a:p>
            <a:r>
              <a:rPr lang="fr-FR" dirty="0" smtClean="0"/>
              <a:t>		      </a:t>
            </a:r>
            <a:r>
              <a:rPr lang="mr-IN" b="1" dirty="0" smtClean="0"/>
              <a:t>…</a:t>
            </a:r>
            <a:r>
              <a:rPr lang="es-ES_tradnl" b="1" dirty="0" smtClean="0"/>
              <a:t>. POURQUOI ?? 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773468" y="692696"/>
            <a:ext cx="706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pourtant, dans 50% des cas, une autre boisson que l’eau est consommée lors du repas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17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62" y="2581292"/>
            <a:ext cx="6712340" cy="31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35496" y="1918573"/>
            <a:ext cx="1584176" cy="646331"/>
            <a:chOff x="35496" y="1918573"/>
            <a:chExt cx="1584176" cy="646331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35496" y="1984501"/>
              <a:ext cx="1584176" cy="576064"/>
            </a:xfrm>
            <a:prstGeom prst="wedgeRoundRectCallout">
              <a:avLst>
                <a:gd name="adj1" fmla="val 27268"/>
                <a:gd name="adj2" fmla="val 8174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71500" y="1918573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Carburant du cerveau</a:t>
              </a:r>
              <a:endParaRPr lang="fr-FR" b="1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8805" y="4709382"/>
            <a:ext cx="1158819" cy="376259"/>
            <a:chOff x="28805" y="4709382"/>
            <a:chExt cx="1158819" cy="376259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35496" y="4709382"/>
              <a:ext cx="1152128" cy="369332"/>
            </a:xfrm>
            <a:prstGeom prst="wedgeRoundRectCallout">
              <a:avLst>
                <a:gd name="adj1" fmla="val 27268"/>
                <a:gd name="adj2" fmla="val 81740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8805" y="4716309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diabète</a:t>
              </a:r>
              <a:endParaRPr lang="fr-FR" dirty="0"/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1475656" y="6006235"/>
            <a:ext cx="1953243" cy="646331"/>
          </a:xfrm>
          <a:prstGeom prst="wedgeRoundRectCallout">
            <a:avLst>
              <a:gd name="adj1" fmla="val 29017"/>
              <a:gd name="adj2" fmla="val -818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Maladies cardio vasculaires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4499992" y="5951019"/>
            <a:ext cx="1728192" cy="646333"/>
            <a:chOff x="4499992" y="5951019"/>
            <a:chExt cx="1728192" cy="646333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499992" y="5951019"/>
              <a:ext cx="1584176" cy="576064"/>
            </a:xfrm>
            <a:prstGeom prst="wedgeRoundRectCallout">
              <a:avLst>
                <a:gd name="adj1" fmla="val 18522"/>
                <a:gd name="adj2" fmla="val -8420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4499992" y="5951021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Inflammation du foie</a:t>
              </a:r>
              <a:endParaRPr lang="fr-FR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7236296" y="5827414"/>
            <a:ext cx="1584176" cy="646331"/>
            <a:chOff x="7236296" y="5827414"/>
            <a:chExt cx="1584176" cy="646331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7236296" y="5842137"/>
              <a:ext cx="1224136" cy="631608"/>
            </a:xfrm>
            <a:prstGeom prst="wedgeRoundRectCallout">
              <a:avLst>
                <a:gd name="adj1" fmla="val -32202"/>
                <a:gd name="adj2" fmla="val -72182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308304" y="5827414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Carie dentaire</a:t>
              </a:r>
              <a:endParaRPr lang="fr-FR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7483415" y="1948096"/>
            <a:ext cx="1584176" cy="369332"/>
            <a:chOff x="7483415" y="1948096"/>
            <a:chExt cx="1584176" cy="369332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7483415" y="1948096"/>
              <a:ext cx="1135333" cy="369332"/>
            </a:xfrm>
            <a:prstGeom prst="wedgeRoundRectCallout">
              <a:avLst>
                <a:gd name="adj1" fmla="val -33747"/>
                <a:gd name="adj2" fmla="val 7798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555423" y="194809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Obésité</a:t>
              </a:r>
              <a:endParaRPr lang="fr-FR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57143" y="162992"/>
            <a:ext cx="865775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Le sucre est le carburant de l’organisme. Il est nécessaire !</a:t>
            </a:r>
          </a:p>
          <a:p>
            <a:r>
              <a:rPr lang="fr-FR" sz="2000" b="1" dirty="0" smtClean="0"/>
              <a:t>Le glucose permet à tous nos organes de fabriquer de </a:t>
            </a:r>
            <a:r>
              <a:rPr lang="fr-FR" sz="2000" b="1" dirty="0" smtClean="0"/>
              <a:t>l’énergie.</a:t>
            </a:r>
            <a:endParaRPr lang="fr-FR" sz="2000" b="1" dirty="0" smtClean="0"/>
          </a:p>
          <a:p>
            <a:endParaRPr lang="fr-FR" sz="2000" b="1" dirty="0"/>
          </a:p>
          <a:p>
            <a:r>
              <a:rPr lang="fr-FR" sz="2000" b="1" dirty="0" smtClean="0">
                <a:solidFill>
                  <a:srgbClr val="FF0000"/>
                </a:solidFill>
              </a:rPr>
              <a:t>Mais le  sucre peut être négatif …. Pourquoi ? Quels sont les effets des boissons sucrés sur l’organisme ? </a:t>
            </a:r>
            <a:endParaRPr lang="fr-FR" sz="2000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91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93121" y="1037927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</a:t>
            </a:r>
            <a:r>
              <a:rPr lang="fr-FR" sz="2400" dirty="0" smtClean="0"/>
              <a:t>liments « plaisir »</a:t>
            </a:r>
            <a:endParaRPr lang="fr-F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04" y="1700808"/>
            <a:ext cx="4215709" cy="256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43608" y="486916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Consommer des aliments agréables au goût, comme le sucre  permet au cerveau de sécréter une hormone (dopamine) qui procure une </a:t>
            </a:r>
            <a:r>
              <a:rPr lang="fr-FR" sz="2000" b="1" dirty="0" smtClean="0"/>
              <a:t>sensation de plaisir, de bien être, de récompense </a:t>
            </a:r>
            <a:r>
              <a:rPr lang="fr-FR" sz="2000" b="1" dirty="0" smtClean="0"/>
              <a:t>!</a:t>
            </a:r>
          </a:p>
          <a:p>
            <a:r>
              <a:rPr lang="fr-FR" sz="2000" b="1" dirty="0" smtClean="0"/>
              <a:t>		Cette hormone a une bonne mémoire !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6469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1661</TotalTime>
  <Words>342</Words>
  <Application>Microsoft Office PowerPoint</Application>
  <PresentationFormat>Affichage à l'écran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Sillage</vt:lpstr>
      <vt:lpstr>II – ETUDE NUTRITIONNELLE  DES SELFOODS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PJ Moulin</dc:creator>
  <cp:lastModifiedBy>PJ Moulin</cp:lastModifiedBy>
  <cp:revision>30</cp:revision>
  <dcterms:created xsi:type="dcterms:W3CDTF">2018-03-06T10:09:05Z</dcterms:created>
  <dcterms:modified xsi:type="dcterms:W3CDTF">2018-03-07T19:37:09Z</dcterms:modified>
</cp:coreProperties>
</file>